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embeddedFontLst>
    <p:embeddedFont>
      <p:font typeface="Roboto"/>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gXPfUk8JwwWvDY0LHz4frY7GZ/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C602FC-1945-4641-955A-E82231A0286F}">
  <a:tblStyle styleId="{38C602FC-1945-4641-955A-E82231A0286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CDDC16E-ED54-4509-B4CD-7387AF5E356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unanimad/the-oscar-award" TargetMode="External"/><Relationship Id="rId3" Type="http://schemas.openxmlformats.org/officeDocument/2006/relationships/hyperlink" Target="https://www.kaggle.com/datasets/unanimad/golden-globe-awards" TargetMode="External"/><Relationship Id="rId4" Type="http://schemas.openxmlformats.org/officeDocument/2006/relationships/hyperlink" Target="https://www.kaggle.com/datasets/unanimad/screen-actors-guild-award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597972b3b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a597972b3b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a597972b3b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597972b3b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a597972b3b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a597972b3b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597972b3b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a597972b3b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a597972b3b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597972b3b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a597972b3b_0_3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a597972b3b_0_3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597972b3b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a597972b3b_0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2a597972b3b_0_3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597972b3b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a597972b3b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2a597972b3b_1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597972b3b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a597972b3b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a597972b3b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597972b3b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a597972b3b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2a597972b3b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597972b3b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a597972b3b_1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a597972b3b_1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597972b3b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2a597972b3b_1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a597972b3b_1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562841d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a562841d4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2a562841d4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59a1338b5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a59a1338b5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a59a1338b5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562841d4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a562841d46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a562841d46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a59a1338b5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a59a1338b5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2a59a1338b5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59a1338b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a59a1338b5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2a59a1338b5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a59a1338b5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2a59a1338b5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2a59a1338b5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a562841d4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2a562841d46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CA"/>
              <a:t>A Bagging Classifier,is an ensemble machine learning algorithm designed to improve the stability and accuracy of machine learning algorithms. It is used to reduce variance and avoid overfitting. Here's how it works: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CA"/>
              <a:t>Bootstrapping:</a:t>
            </a:r>
            <a:endParaRPr/>
          </a:p>
          <a:p>
            <a:pPr indent="0" lvl="0" marL="0" rtl="0" algn="l">
              <a:lnSpc>
                <a:spcPct val="115000"/>
              </a:lnSpc>
              <a:spcBef>
                <a:spcPts val="0"/>
              </a:spcBef>
              <a:spcAft>
                <a:spcPts val="0"/>
              </a:spcAft>
              <a:buClr>
                <a:schemeClr val="dk1"/>
              </a:buClr>
              <a:buSzPts val="1100"/>
              <a:buFont typeface="Arial"/>
              <a:buNone/>
            </a:pPr>
            <a:r>
              <a:rPr lang="en-CA"/>
              <a:t>The core is bootstrapping, a statistical method. In bootstrapping, multiple subsets of the original training data are created using sampling with replacement. This means that each subset can have repeated instances, and some instances from the original dataset may not appear in a subset.</a:t>
            </a:r>
            <a:endParaRPr/>
          </a:p>
          <a:p>
            <a:pPr indent="0" lvl="0" marL="0" rtl="0" algn="l">
              <a:lnSpc>
                <a:spcPct val="115000"/>
              </a:lnSpc>
              <a:spcBef>
                <a:spcPts val="0"/>
              </a:spcBef>
              <a:spcAft>
                <a:spcPts val="0"/>
              </a:spcAft>
              <a:buClr>
                <a:schemeClr val="dk1"/>
              </a:buClr>
              <a:buSzPts val="1100"/>
              <a:buFont typeface="Arial"/>
              <a:buNone/>
            </a:pPr>
            <a:r>
              <a:rPr lang="en-CA"/>
              <a:t>Training Multiple Classifiers:</a:t>
            </a:r>
            <a:endParaRPr/>
          </a:p>
          <a:p>
            <a:pPr indent="0" lvl="0" marL="0" rtl="0" algn="l">
              <a:lnSpc>
                <a:spcPct val="115000"/>
              </a:lnSpc>
              <a:spcBef>
                <a:spcPts val="0"/>
              </a:spcBef>
              <a:spcAft>
                <a:spcPts val="0"/>
              </a:spcAft>
              <a:buClr>
                <a:schemeClr val="dk1"/>
              </a:buClr>
              <a:buSzPts val="1100"/>
              <a:buFont typeface="Arial"/>
              <a:buNone/>
            </a:pPr>
            <a:r>
              <a:rPr lang="en-CA"/>
              <a:t>For each bootstrapped subset, a separate model (or classifier) is trained. These models are usually of the same type (e.g., Decision Trees) and are trained independently of each other.</a:t>
            </a:r>
            <a:endParaRPr/>
          </a:p>
          <a:p>
            <a:pPr indent="0" lvl="0" marL="0" rtl="0" algn="l">
              <a:lnSpc>
                <a:spcPct val="115000"/>
              </a:lnSpc>
              <a:spcBef>
                <a:spcPts val="0"/>
              </a:spcBef>
              <a:spcAft>
                <a:spcPts val="0"/>
              </a:spcAft>
              <a:buClr>
                <a:schemeClr val="dk1"/>
              </a:buClr>
              <a:buSzPts val="1100"/>
              <a:buFont typeface="Arial"/>
              <a:buNone/>
            </a:pPr>
            <a:r>
              <a:rPr lang="en-CA"/>
              <a:t>The idea is to exploit the different perspectives provided by the various subsets to achieve a more robust overall prediction.</a:t>
            </a:r>
            <a:endParaRPr/>
          </a:p>
          <a:p>
            <a:pPr indent="0" lvl="0" marL="0" rtl="0" algn="l">
              <a:lnSpc>
                <a:spcPct val="115000"/>
              </a:lnSpc>
              <a:spcBef>
                <a:spcPts val="0"/>
              </a:spcBef>
              <a:spcAft>
                <a:spcPts val="0"/>
              </a:spcAft>
              <a:buClr>
                <a:schemeClr val="dk1"/>
              </a:buClr>
              <a:buSzPts val="1100"/>
              <a:buFont typeface="Arial"/>
              <a:buNone/>
            </a:pPr>
            <a:r>
              <a:rPr lang="en-CA"/>
              <a:t>Aggregating Predictions:</a:t>
            </a:r>
            <a:endParaRPr/>
          </a:p>
          <a:p>
            <a:pPr indent="0" lvl="0" marL="0" rtl="0" algn="l">
              <a:lnSpc>
                <a:spcPct val="115000"/>
              </a:lnSpc>
              <a:spcBef>
                <a:spcPts val="0"/>
              </a:spcBef>
              <a:spcAft>
                <a:spcPts val="0"/>
              </a:spcAft>
              <a:buClr>
                <a:schemeClr val="dk1"/>
              </a:buClr>
              <a:buSzPts val="1100"/>
              <a:buFont typeface="Arial"/>
              <a:buNone/>
            </a:pPr>
            <a:r>
              <a:rPr lang="en-CA"/>
              <a:t>Once all models are trained, their predictions are combined (or aggregated) to make a final prediction.</a:t>
            </a:r>
            <a:endParaRPr/>
          </a:p>
          <a:p>
            <a:pPr indent="0" lvl="0" marL="0" rtl="0" algn="l">
              <a:lnSpc>
                <a:spcPct val="115000"/>
              </a:lnSpc>
              <a:spcBef>
                <a:spcPts val="0"/>
              </a:spcBef>
              <a:spcAft>
                <a:spcPts val="0"/>
              </a:spcAft>
              <a:buClr>
                <a:schemeClr val="dk1"/>
              </a:buClr>
              <a:buSzPts val="1100"/>
              <a:buFont typeface="Arial"/>
              <a:buNone/>
            </a:pPr>
            <a:r>
              <a:rPr lang="en-CA"/>
              <a:t>For classification tasks, this aggregation is often done by majority voting, i.e., the final output is the class that receives the majority of the votes from individual models.</a:t>
            </a:r>
            <a:endParaRPr/>
          </a:p>
          <a:p>
            <a:pPr indent="0" lvl="0" marL="0" rtl="0" algn="l">
              <a:lnSpc>
                <a:spcPct val="115000"/>
              </a:lnSpc>
              <a:spcBef>
                <a:spcPts val="0"/>
              </a:spcBef>
              <a:spcAft>
                <a:spcPts val="0"/>
              </a:spcAft>
              <a:buClr>
                <a:schemeClr val="dk1"/>
              </a:buClr>
              <a:buSzPts val="1100"/>
              <a:buFont typeface="Arial"/>
              <a:buNone/>
            </a:pPr>
            <a:r>
              <a:rPr lang="en-CA"/>
              <a:t>For regression tasks, the aggregation is typically the average of the predictions from all models.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CA"/>
              <a:t>A multiclass classifier is trained on a dataset where each instance is labeled with one of the multiple classes.</a:t>
            </a:r>
            <a:endParaRPr/>
          </a:p>
          <a:p>
            <a:pPr indent="0" lvl="0" marL="0" rtl="0" algn="l">
              <a:lnSpc>
                <a:spcPct val="100000"/>
              </a:lnSpc>
              <a:spcBef>
                <a:spcPts val="0"/>
              </a:spcBef>
              <a:spcAft>
                <a:spcPts val="0"/>
              </a:spcAft>
              <a:buClr>
                <a:schemeClr val="dk1"/>
              </a:buClr>
              <a:buSzPts val="1100"/>
              <a:buFont typeface="Arial"/>
              <a:buNone/>
            </a:pPr>
            <a:r>
              <a:rPr lang="en-CA"/>
              <a:t>During training, the model learns to associate the features of the input data with the corresponding class labels.</a:t>
            </a:r>
            <a:endParaRPr/>
          </a:p>
          <a:p>
            <a:pPr indent="0" lvl="0" marL="0" rtl="0" algn="l">
              <a:lnSpc>
                <a:spcPct val="100000"/>
              </a:lnSpc>
              <a:spcBef>
                <a:spcPts val="0"/>
              </a:spcBef>
              <a:spcAft>
                <a:spcPts val="0"/>
              </a:spcAft>
              <a:buSzPts val="1400"/>
              <a:buNone/>
            </a:pPr>
            <a:r>
              <a:t/>
            </a:r>
            <a:endParaRPr/>
          </a:p>
        </p:txBody>
      </p:sp>
      <p:sp>
        <p:nvSpPr>
          <p:cNvPr id="572" name="Google Shape;572;g2a562841d46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562841d46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a562841d46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2a562841d46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393ac451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393ac4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26393ac451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562841d4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2a562841d46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g2a562841d46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562841d4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a562841d4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2a562841d46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37b81d6c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637b81d6c0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2637b81d6c0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37b81d6c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2637b81d6c0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2637b81d6c0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6393ac451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26393ac451a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26393ac451a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393ac45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26393ac451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26393ac451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37b81d6c0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2637b81d6c0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2637b81d6c0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a5cd1050e3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a5cd1050e3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2a5cd1050e3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a5cd1050e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a5cd1050e3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CA"/>
              <a:t>A multiclass classifier is trained on a dataset where each instance is labeled with one of the multiple classes.</a:t>
            </a:r>
            <a:endParaRPr/>
          </a:p>
          <a:p>
            <a:pPr indent="0" lvl="0" marL="0" rtl="0" algn="l">
              <a:lnSpc>
                <a:spcPct val="100000"/>
              </a:lnSpc>
              <a:spcBef>
                <a:spcPts val="0"/>
              </a:spcBef>
              <a:spcAft>
                <a:spcPts val="0"/>
              </a:spcAft>
              <a:buClr>
                <a:schemeClr val="dk1"/>
              </a:buClr>
              <a:buSzPts val="1100"/>
              <a:buFont typeface="Arial"/>
              <a:buNone/>
            </a:pPr>
            <a:r>
              <a:rPr lang="en-CA"/>
              <a:t>During training, the model learns to associate the features of the input data with the corresponding class labels.</a:t>
            </a:r>
            <a:endParaRPr/>
          </a:p>
          <a:p>
            <a:pPr indent="0" lvl="0" marL="0" rtl="0" algn="l">
              <a:lnSpc>
                <a:spcPct val="100000"/>
              </a:lnSpc>
              <a:spcBef>
                <a:spcPts val="0"/>
              </a:spcBef>
              <a:spcAft>
                <a:spcPts val="0"/>
              </a:spcAft>
              <a:buSzPts val="1400"/>
              <a:buNone/>
            </a:pPr>
            <a:r>
              <a:t/>
            </a:r>
            <a:endParaRPr/>
          </a:p>
        </p:txBody>
      </p:sp>
      <p:sp>
        <p:nvSpPr>
          <p:cNvPr id="653" name="Google Shape;653;g2a5cd1050e3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562841d4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a562841d4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a562841d46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a5cd1050e3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a5cd1050e3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CA"/>
              <a:t>A multiclass classifier is trained on a dataset where each instance is labeled with one of the multiple classes.</a:t>
            </a:r>
            <a:endParaRPr/>
          </a:p>
          <a:p>
            <a:pPr indent="0" lvl="0" marL="0" rtl="0" algn="l">
              <a:lnSpc>
                <a:spcPct val="100000"/>
              </a:lnSpc>
              <a:spcBef>
                <a:spcPts val="0"/>
              </a:spcBef>
              <a:spcAft>
                <a:spcPts val="0"/>
              </a:spcAft>
              <a:buClr>
                <a:schemeClr val="dk1"/>
              </a:buClr>
              <a:buSzPts val="1100"/>
              <a:buFont typeface="Arial"/>
              <a:buNone/>
            </a:pPr>
            <a:r>
              <a:rPr lang="en-CA"/>
              <a:t>During training, the model learns to associate the features of the input data with the corresponding class labels.</a:t>
            </a:r>
            <a:endParaRPr/>
          </a:p>
          <a:p>
            <a:pPr indent="0" lvl="0" marL="0" rtl="0" algn="l">
              <a:lnSpc>
                <a:spcPct val="100000"/>
              </a:lnSpc>
              <a:spcBef>
                <a:spcPts val="0"/>
              </a:spcBef>
              <a:spcAft>
                <a:spcPts val="0"/>
              </a:spcAft>
              <a:buSzPts val="1400"/>
              <a:buNone/>
            </a:pPr>
            <a:r>
              <a:t/>
            </a:r>
            <a:endParaRPr/>
          </a:p>
        </p:txBody>
      </p:sp>
      <p:sp>
        <p:nvSpPr>
          <p:cNvPr id="664" name="Google Shape;664;g2a5cd1050e3_1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a5cd1050e3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2a5cd1050e3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CA"/>
              <a:t>A multiclass classifier is trained on a dataset where each instance is labeled with one of the multiple classes.</a:t>
            </a:r>
            <a:endParaRPr/>
          </a:p>
          <a:p>
            <a:pPr indent="0" lvl="0" marL="0" rtl="0" algn="l">
              <a:lnSpc>
                <a:spcPct val="100000"/>
              </a:lnSpc>
              <a:spcBef>
                <a:spcPts val="0"/>
              </a:spcBef>
              <a:spcAft>
                <a:spcPts val="0"/>
              </a:spcAft>
              <a:buClr>
                <a:schemeClr val="dk1"/>
              </a:buClr>
              <a:buSzPts val="1100"/>
              <a:buFont typeface="Arial"/>
              <a:buNone/>
            </a:pPr>
            <a:r>
              <a:rPr lang="en-CA"/>
              <a:t>During training, the model learns to associate the features of the input data with the corresponding class labels.</a:t>
            </a:r>
            <a:endParaRPr/>
          </a:p>
          <a:p>
            <a:pPr indent="0" lvl="0" marL="0" rtl="0" algn="l">
              <a:lnSpc>
                <a:spcPct val="100000"/>
              </a:lnSpc>
              <a:spcBef>
                <a:spcPts val="0"/>
              </a:spcBef>
              <a:spcAft>
                <a:spcPts val="0"/>
              </a:spcAft>
              <a:buSzPts val="1400"/>
              <a:buNone/>
            </a:pPr>
            <a:r>
              <a:t/>
            </a:r>
            <a:endParaRPr/>
          </a:p>
        </p:txBody>
      </p:sp>
      <p:sp>
        <p:nvSpPr>
          <p:cNvPr id="675" name="Google Shape;675;g2a5cd1050e3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5cd1050e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a5cd1050e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2a5cd1050e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393ac451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6393ac451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26393ac451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6393ac451a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6393ac451a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26393ac451a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5cd1050e3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a5cd1050e3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200"/>
              <a:buFont typeface="Noto Sans Symbols"/>
              <a:buChar char="►"/>
            </a:pPr>
            <a:r>
              <a:rPr lang="en-CA">
                <a:uFill>
                  <a:noFill/>
                </a:uFill>
                <a:latin typeface="Lato"/>
                <a:ea typeface="Lato"/>
                <a:cs typeface="Lato"/>
                <a:sym typeface="Lato"/>
                <a:hlinkClick r:id="rId2"/>
              </a:rPr>
              <a:t>Oscars dataset,  </a:t>
            </a:r>
            <a:r>
              <a:rPr lang="en-CA">
                <a:uFill>
                  <a:noFill/>
                </a:uFill>
                <a:latin typeface="Lato"/>
                <a:ea typeface="Lato"/>
                <a:cs typeface="Lato"/>
                <a:sym typeface="Lato"/>
                <a:hlinkClick r:id="rId3"/>
              </a:rPr>
              <a:t>Golden Glo</a:t>
            </a:r>
            <a:r>
              <a:rPr lang="en-CA">
                <a:latin typeface="Lato"/>
                <a:ea typeface="Lato"/>
                <a:cs typeface="Lato"/>
                <a:sym typeface="Lato"/>
              </a:rPr>
              <a:t>be dataset, </a:t>
            </a:r>
            <a:r>
              <a:rPr lang="en-CA">
                <a:uFill>
                  <a:noFill/>
                </a:uFill>
                <a:latin typeface="Lato"/>
                <a:ea typeface="Lato"/>
                <a:cs typeface="Lato"/>
                <a:sym typeface="Lato"/>
                <a:hlinkClick r:id="rId4"/>
              </a:rPr>
              <a:t>SAG dataset</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Merge categories and remove.combine outdated or renamed categories (Best New Star, etc.)</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Turn into features/labels (nominations and wins per category</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IMDb API to convert film titles from to imdb_id</a:t>
            </a:r>
            <a:endParaRPr>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IMDb dataset, tmdb dataset</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production company</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budget/revenue</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rating</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actor/actress ages</a:t>
            </a:r>
            <a:endParaRPr>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country, etc.</a:t>
            </a:r>
            <a:endParaRPr>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Noto Sans Symbols"/>
              <a:buChar char="►"/>
            </a:pPr>
            <a:r>
              <a:rPr lang="en-CA">
                <a:latin typeface="Lato"/>
                <a:ea typeface="Lato"/>
                <a:cs typeface="Lato"/>
                <a:sym typeface="Lato"/>
              </a:rPr>
              <a:t>dataset combined on imdb_id</a:t>
            </a:r>
            <a:endParaRPr/>
          </a:p>
        </p:txBody>
      </p:sp>
      <p:sp>
        <p:nvSpPr>
          <p:cNvPr id="181" name="Google Shape;181;g2a5cd1050e3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59a1338b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a59a1338b5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2a59a1338b5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562841d4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a562841d46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2a562841d46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97972b3b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a597972b3b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a597972b3b_0_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C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597972b3b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a597972b3b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a597972b3b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3"/>
          <p:cNvGrpSpPr/>
          <p:nvPr/>
        </p:nvGrpSpPr>
        <p:grpSpPr>
          <a:xfrm>
            <a:off x="0" y="-8467"/>
            <a:ext cx="12192000" cy="6866467"/>
            <a:chOff x="0" y="-8467"/>
            <a:chExt cx="12192000" cy="6866467"/>
          </a:xfrm>
        </p:grpSpPr>
        <p:cxnSp>
          <p:nvCxnSpPr>
            <p:cNvPr id="28" name="Google Shape;28;p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9" name="Google Shape;29;p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30" name="Google Shape;30;p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31" name="Google Shape;31;p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3"/>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960B22">
                <a:alpha val="69411"/>
              </a:srgbClr>
            </a:solidFill>
            <a:ln>
              <a:noFill/>
            </a:ln>
          </p:spPr>
        </p:sp>
        <p:sp>
          <p:nvSpPr>
            <p:cNvPr id="34" name="Google Shape;34;p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666666">
                <a:alpha val="69411"/>
              </a:srgbClr>
            </a:solidFill>
            <a:ln>
              <a:noFill/>
            </a:ln>
          </p:spPr>
        </p:sp>
        <p:sp>
          <p:nvSpPr>
            <p:cNvPr id="35" name="Google Shape;35;p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6" name="Google Shape;36;p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3"/>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Lato"/>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
          <p:cNvSpPr txBox="1"/>
          <p:nvPr>
            <p:ph idx="1" type="subTitle"/>
          </p:nvPr>
        </p:nvSpPr>
        <p:spPr>
          <a:xfrm>
            <a:off x="1507067" y="4050841"/>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40" name="Google Shape;40;p3"/>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2"/>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Lato"/>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7" name="Google Shape;97;p12"/>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2"/>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3"/>
          <p:cNvSpPr txBox="1"/>
          <p:nvPr>
            <p:ph type="title"/>
          </p:nvPr>
        </p:nvSpPr>
        <p:spPr>
          <a:xfrm>
            <a:off x="931338" y="609600"/>
            <a:ext cx="8094135"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Lato"/>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3"/>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Lato"/>
              <a:buNone/>
              <a:defRPr sz="1600">
                <a:solidFill>
                  <a:srgbClr val="7F7F7F"/>
                </a:solidFill>
              </a:defRPr>
            </a:lvl1pPr>
            <a:lvl2pPr indent="-228600" lvl="1" marL="914400" algn="l">
              <a:lnSpc>
                <a:spcPct val="100000"/>
              </a:lnSpc>
              <a:spcBef>
                <a:spcPts val="1000"/>
              </a:spcBef>
              <a:spcAft>
                <a:spcPts val="0"/>
              </a:spcAft>
              <a:buSzPts val="1280"/>
              <a:buFont typeface="Lato"/>
              <a:buNone/>
              <a:defRPr/>
            </a:lvl2pPr>
            <a:lvl3pPr indent="-228600" lvl="2" marL="1371600" algn="l">
              <a:lnSpc>
                <a:spcPct val="100000"/>
              </a:lnSpc>
              <a:spcBef>
                <a:spcPts val="1000"/>
              </a:spcBef>
              <a:spcAft>
                <a:spcPts val="0"/>
              </a:spcAft>
              <a:buSzPts val="1120"/>
              <a:buFont typeface="Lato"/>
              <a:buNone/>
              <a:defRPr/>
            </a:lvl3pPr>
            <a:lvl4pPr indent="-228600" lvl="3" marL="1828800" algn="l">
              <a:lnSpc>
                <a:spcPct val="100000"/>
              </a:lnSpc>
              <a:spcBef>
                <a:spcPts val="1000"/>
              </a:spcBef>
              <a:spcAft>
                <a:spcPts val="0"/>
              </a:spcAft>
              <a:buSzPts val="960"/>
              <a:buFont typeface="Lato"/>
              <a:buNone/>
              <a:defRPr/>
            </a:lvl4pPr>
            <a:lvl5pPr indent="-228600" lvl="4" marL="2286000" algn="l">
              <a:lnSpc>
                <a:spcPct val="100000"/>
              </a:lnSpc>
              <a:spcBef>
                <a:spcPts val="1000"/>
              </a:spcBef>
              <a:spcAft>
                <a:spcPts val="0"/>
              </a:spcAft>
              <a:buSzPts val="960"/>
              <a:buFont typeface="Lato"/>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3" name="Google Shape;103;p13"/>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4" name="Google Shape;104;p13"/>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3"/>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
        <p:nvSpPr>
          <p:cNvPr id="107" name="Google Shape;107;p13"/>
          <p:cNvSpPr txBox="1"/>
          <p:nvPr/>
        </p:nvSpPr>
        <p:spPr>
          <a:xfrm>
            <a:off x="541871"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CA" sz="8000" u="none" cap="none" strike="noStrike">
                <a:solidFill>
                  <a:srgbClr val="66666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8" name="Google Shape;108;p1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CA" sz="8000" u="none" cap="none" strike="noStrike">
                <a:solidFill>
                  <a:srgbClr val="666666"/>
                </a:solidFill>
                <a:latin typeface="Arial"/>
                <a:ea typeface="Arial"/>
                <a:cs typeface="Arial"/>
                <a:sym typeface="Arial"/>
              </a:rPr>
              <a:t>”</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4"/>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Lato"/>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4"/>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2" name="Google Shape;112;p14"/>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4"/>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5"/>
          <p:cNvSpPr txBox="1"/>
          <p:nvPr>
            <p:ph type="title"/>
          </p:nvPr>
        </p:nvSpPr>
        <p:spPr>
          <a:xfrm>
            <a:off x="931338" y="609600"/>
            <a:ext cx="8094135"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Lato"/>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Lato"/>
              <a:buNone/>
              <a:defRPr sz="2400">
                <a:solidFill>
                  <a:srgbClr val="3F3F3F"/>
                </a:solidFill>
              </a:defRPr>
            </a:lvl1pPr>
            <a:lvl2pPr indent="-228600" lvl="1" marL="914400" algn="l">
              <a:lnSpc>
                <a:spcPct val="100000"/>
              </a:lnSpc>
              <a:spcBef>
                <a:spcPts val="1000"/>
              </a:spcBef>
              <a:spcAft>
                <a:spcPts val="0"/>
              </a:spcAft>
              <a:buSzPts val="1280"/>
              <a:buFont typeface="Lato"/>
              <a:buNone/>
              <a:defRPr/>
            </a:lvl2pPr>
            <a:lvl3pPr indent="-228600" lvl="2" marL="1371600" algn="l">
              <a:lnSpc>
                <a:spcPct val="100000"/>
              </a:lnSpc>
              <a:spcBef>
                <a:spcPts val="1000"/>
              </a:spcBef>
              <a:spcAft>
                <a:spcPts val="0"/>
              </a:spcAft>
              <a:buSzPts val="1120"/>
              <a:buFont typeface="Lato"/>
              <a:buNone/>
              <a:defRPr/>
            </a:lvl3pPr>
            <a:lvl4pPr indent="-228600" lvl="3" marL="1828800" algn="l">
              <a:lnSpc>
                <a:spcPct val="100000"/>
              </a:lnSpc>
              <a:spcBef>
                <a:spcPts val="1000"/>
              </a:spcBef>
              <a:spcAft>
                <a:spcPts val="0"/>
              </a:spcAft>
              <a:buSzPts val="960"/>
              <a:buFont typeface="Lato"/>
              <a:buNone/>
              <a:defRPr/>
            </a:lvl4pPr>
            <a:lvl5pPr indent="-228600" lvl="4" marL="2286000" algn="l">
              <a:lnSpc>
                <a:spcPct val="100000"/>
              </a:lnSpc>
              <a:spcBef>
                <a:spcPts val="1000"/>
              </a:spcBef>
              <a:spcAft>
                <a:spcPts val="0"/>
              </a:spcAft>
              <a:buSzPts val="960"/>
              <a:buFont typeface="Lato"/>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8" name="Google Shape;118;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9" name="Google Shape;119;p15"/>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5"/>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5"/>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
        <p:nvSpPr>
          <p:cNvPr id="122" name="Google Shape;122;p15"/>
          <p:cNvSpPr txBox="1"/>
          <p:nvPr/>
        </p:nvSpPr>
        <p:spPr>
          <a:xfrm>
            <a:off x="541871"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CA" sz="8000" u="none" cap="none" strike="noStrike">
                <a:solidFill>
                  <a:srgbClr val="66666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 name="Google Shape;123;p1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CA" sz="8000" u="none" cap="none" strike="noStrike">
                <a:solidFill>
                  <a:srgbClr val="66666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6"/>
          <p:cNvSpPr txBox="1"/>
          <p:nvPr>
            <p:ph type="title"/>
          </p:nvPr>
        </p:nvSpPr>
        <p:spPr>
          <a:xfrm>
            <a:off x="685801"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Lato"/>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Lato"/>
              <a:buNone/>
              <a:defRPr sz="2400">
                <a:solidFill>
                  <a:schemeClr val="accent1"/>
                </a:solidFill>
              </a:defRPr>
            </a:lvl1pPr>
            <a:lvl2pPr indent="-228600" lvl="1" marL="914400" algn="l">
              <a:lnSpc>
                <a:spcPct val="100000"/>
              </a:lnSpc>
              <a:spcBef>
                <a:spcPts val="1000"/>
              </a:spcBef>
              <a:spcAft>
                <a:spcPts val="0"/>
              </a:spcAft>
              <a:buSzPts val="1280"/>
              <a:buFont typeface="Lato"/>
              <a:buNone/>
              <a:defRPr/>
            </a:lvl2pPr>
            <a:lvl3pPr indent="-228600" lvl="2" marL="1371600" algn="l">
              <a:lnSpc>
                <a:spcPct val="100000"/>
              </a:lnSpc>
              <a:spcBef>
                <a:spcPts val="1000"/>
              </a:spcBef>
              <a:spcAft>
                <a:spcPts val="0"/>
              </a:spcAft>
              <a:buSzPts val="1120"/>
              <a:buFont typeface="Lato"/>
              <a:buNone/>
              <a:defRPr/>
            </a:lvl3pPr>
            <a:lvl4pPr indent="-228600" lvl="3" marL="1828800" algn="l">
              <a:lnSpc>
                <a:spcPct val="100000"/>
              </a:lnSpc>
              <a:spcBef>
                <a:spcPts val="1000"/>
              </a:spcBef>
              <a:spcAft>
                <a:spcPts val="0"/>
              </a:spcAft>
              <a:buSzPts val="960"/>
              <a:buFont typeface="Lato"/>
              <a:buNone/>
              <a:defRPr/>
            </a:lvl4pPr>
            <a:lvl5pPr indent="-228600" lvl="4" marL="2286000" algn="l">
              <a:lnSpc>
                <a:spcPct val="100000"/>
              </a:lnSpc>
              <a:spcBef>
                <a:spcPts val="1000"/>
              </a:spcBef>
              <a:spcAft>
                <a:spcPts val="0"/>
              </a:spcAft>
              <a:buSzPts val="960"/>
              <a:buFont typeface="Lato"/>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7" name="Google Shape;127;p1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8" name="Google Shape;128;p16"/>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7"/>
          <p:cNvSpPr txBox="1"/>
          <p:nvPr>
            <p:ph idx="1" type="body"/>
          </p:nvPr>
        </p:nvSpPr>
        <p:spPr>
          <a:xfrm rot="5400000">
            <a:off x="3035283" y="-197357"/>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17"/>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5994324" y="2582961"/>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8"/>
          <p:cNvSpPr txBox="1"/>
          <p:nvPr>
            <p:ph idx="1" type="body"/>
          </p:nvPr>
        </p:nvSpPr>
        <p:spPr>
          <a:xfrm rot="5400000">
            <a:off x="1581689" y="-294750"/>
            <a:ext cx="5251450" cy="706015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18"/>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8"/>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4"/>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Lato"/>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
          <p:cNvSpPr txBox="1"/>
          <p:nvPr>
            <p:ph idx="1" type="body"/>
          </p:nvPr>
        </p:nvSpPr>
        <p:spPr>
          <a:xfrm>
            <a:off x="677335" y="2160590"/>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4"/>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5"/>
          <p:cNvSpPr txBox="1"/>
          <p:nvPr>
            <p:ph type="title"/>
          </p:nvPr>
        </p:nvSpPr>
        <p:spPr>
          <a:xfrm>
            <a:off x="677335" y="2700871"/>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Lato"/>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5"/>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6"/>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
          <p:cNvSpPr txBox="1"/>
          <p:nvPr>
            <p:ph idx="1" type="body"/>
          </p:nvPr>
        </p:nvSpPr>
        <p:spPr>
          <a:xfrm>
            <a:off x="677336"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6"/>
          <p:cNvSpPr txBox="1"/>
          <p:nvPr>
            <p:ph idx="2" type="body"/>
          </p:nvPr>
        </p:nvSpPr>
        <p:spPr>
          <a:xfrm>
            <a:off x="5089969" y="2160590"/>
            <a:ext cx="4184035"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6"/>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7"/>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La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
          <p:cNvSpPr txBox="1"/>
          <p:nvPr>
            <p:ph idx="1" type="body"/>
          </p:nvPr>
        </p:nvSpPr>
        <p:spPr>
          <a:xfrm>
            <a:off x="675750"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5" name="Google Shape;65;p7"/>
          <p:cNvSpPr txBox="1"/>
          <p:nvPr>
            <p:ph idx="2" type="body"/>
          </p:nvPr>
        </p:nvSpPr>
        <p:spPr>
          <a:xfrm>
            <a:off x="675750" y="2737253"/>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6" name="Google Shape;66;p7"/>
          <p:cNvSpPr txBox="1"/>
          <p:nvPr>
            <p:ph idx="3" type="body"/>
          </p:nvPr>
        </p:nvSpPr>
        <p:spPr>
          <a:xfrm>
            <a:off x="5088385" y="2160983"/>
            <a:ext cx="418561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7"/>
          <p:cNvSpPr txBox="1"/>
          <p:nvPr>
            <p:ph idx="4" type="body"/>
          </p:nvPr>
        </p:nvSpPr>
        <p:spPr>
          <a:xfrm>
            <a:off x="5088389" y="2737253"/>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7"/>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8"/>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9"/>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0"/>
          <p:cNvSpPr txBox="1"/>
          <p:nvPr>
            <p:ph type="title"/>
          </p:nvPr>
        </p:nvSpPr>
        <p:spPr>
          <a:xfrm>
            <a:off x="677335"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Lato"/>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
          <p:cNvSpPr txBox="1"/>
          <p:nvPr>
            <p:ph idx="1" type="body"/>
          </p:nvPr>
        </p:nvSpPr>
        <p:spPr>
          <a:xfrm>
            <a:off x="4760464" y="514932"/>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3" name="Google Shape;83;p10"/>
          <p:cNvSpPr txBox="1"/>
          <p:nvPr>
            <p:ph idx="2" type="body"/>
          </p:nvPr>
        </p:nvSpPr>
        <p:spPr>
          <a:xfrm>
            <a:off x="677335"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4" name="Google Shape;84;p10"/>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1"/>
          <p:cNvSpPr txBox="1"/>
          <p:nvPr>
            <p:ph type="title"/>
          </p:nvPr>
        </p:nvSpPr>
        <p:spPr>
          <a:xfrm>
            <a:off x="677336"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Lato"/>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p:nvPr>
            <p:ph idx="2" type="pic"/>
          </p:nvPr>
        </p:nvSpPr>
        <p:spPr>
          <a:xfrm>
            <a:off x="677335" y="609600"/>
            <a:ext cx="8596668" cy="3845718"/>
          </a:xfrm>
          <a:prstGeom prst="rect">
            <a:avLst/>
          </a:prstGeom>
          <a:noFill/>
          <a:ln>
            <a:noFill/>
          </a:ln>
        </p:spPr>
      </p:sp>
      <p:sp>
        <p:nvSpPr>
          <p:cNvPr id="90" name="Google Shape;90;p11"/>
          <p:cNvSpPr txBox="1"/>
          <p:nvPr>
            <p:ph idx="1" type="body"/>
          </p:nvPr>
        </p:nvSpPr>
        <p:spPr>
          <a:xfrm>
            <a:off x="677336"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11"/>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1"/>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2"/>
          <p:cNvGrpSpPr/>
          <p:nvPr/>
        </p:nvGrpSpPr>
        <p:grpSpPr>
          <a:xfrm>
            <a:off x="0" y="-8467"/>
            <a:ext cx="12192000" cy="6866467"/>
            <a:chOff x="0" y="-8467"/>
            <a:chExt cx="12192000" cy="6866467"/>
          </a:xfrm>
        </p:grpSpPr>
        <p:cxnSp>
          <p:nvCxnSpPr>
            <p:cNvPr id="11" name="Google Shape;11;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4" name="Google Shape;14;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960B22">
                <a:alpha val="69411"/>
              </a:srgbClr>
            </a:solidFill>
            <a:ln>
              <a:noFill/>
            </a:ln>
          </p:spPr>
        </p:sp>
        <p:sp>
          <p:nvSpPr>
            <p:cNvPr id="17" name="Google Shape;17;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666666">
                <a:alpha val="69411"/>
              </a:srgbClr>
            </a:solidFill>
            <a:ln>
              <a:noFill/>
            </a:ln>
          </p:spPr>
        </p:sp>
        <p:sp>
          <p:nvSpPr>
            <p:cNvPr id="18" name="Google Shape;18;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9" name="Google Shape;19;p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txBox="1"/>
          <p:nvPr>
            <p:ph type="title"/>
          </p:nvPr>
        </p:nvSpPr>
        <p:spPr>
          <a:xfrm>
            <a:off x="677335"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Lato"/>
              <a:buNone/>
              <a:defRPr b="0" i="0" sz="3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2"/>
          <p:cNvSpPr txBox="1"/>
          <p:nvPr>
            <p:ph idx="1" type="body"/>
          </p:nvPr>
        </p:nvSpPr>
        <p:spPr>
          <a:xfrm>
            <a:off x="677335" y="2160590"/>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Lato"/>
                <a:ea typeface="Lato"/>
                <a:cs typeface="Lato"/>
                <a:sym typeface="Lato"/>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Lato"/>
                <a:ea typeface="Lato"/>
                <a:cs typeface="Lato"/>
                <a:sym typeface="Lato"/>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Lato"/>
                <a:ea typeface="Lato"/>
                <a:cs typeface="Lato"/>
                <a:sym typeface="Lato"/>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Lato"/>
                <a:ea typeface="Lato"/>
                <a:cs typeface="Lato"/>
                <a:sym typeface="Lato"/>
              </a:defRPr>
            </a:lvl9pPr>
          </a:lstStyle>
          <a:p/>
        </p:txBody>
      </p:sp>
      <p:sp>
        <p:nvSpPr>
          <p:cNvPr id="23" name="Google Shape;23;p2"/>
          <p:cNvSpPr txBox="1"/>
          <p:nvPr>
            <p:ph idx="10" type="dt"/>
          </p:nvPr>
        </p:nvSpPr>
        <p:spPr>
          <a:xfrm>
            <a:off x="7205133" y="6041370"/>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4" name="Google Shape;24;p2"/>
          <p:cNvSpPr txBox="1"/>
          <p:nvPr>
            <p:ph idx="11" type="ftr"/>
          </p:nvPr>
        </p:nvSpPr>
        <p:spPr>
          <a:xfrm>
            <a:off x="677335" y="6041370"/>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5" name="Google Shape;25;p2"/>
          <p:cNvSpPr txBox="1"/>
          <p:nvPr>
            <p:ph idx="12" type="sldNum"/>
          </p:nvPr>
        </p:nvSpPr>
        <p:spPr>
          <a:xfrm>
            <a:off x="8590665" y="6041370"/>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hyperlink" Target="https://www.kaggle.com/datasets/unanimad/the-oscar-award" TargetMode="External"/><Relationship Id="rId5" Type="http://schemas.openxmlformats.org/officeDocument/2006/relationships/hyperlink" Target="https://www.kaggle.com/datasets/unanimad/golden-globe-awards" TargetMode="External"/><Relationship Id="rId6" Type="http://schemas.openxmlformats.org/officeDocument/2006/relationships/hyperlink" Target="https://www.kaggle.com/datasets/unanimad/screen-actors-guild-awards" TargetMode="External"/><Relationship Id="rId7" Type="http://schemas.openxmlformats.org/officeDocument/2006/relationships/hyperlink" Target="https://www.kaggle.com/datasets/rounakbanik/the-movies-dataset/data?select=links.csv" TargetMode="External"/><Relationship Id="rId8" Type="http://schemas.openxmlformats.org/officeDocument/2006/relationships/hyperlink" Target="https://datasets.imdbw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1"/>
          <p:cNvSpPr txBox="1"/>
          <p:nvPr>
            <p:ph type="ctrTitle"/>
          </p:nvPr>
        </p:nvSpPr>
        <p:spPr>
          <a:xfrm>
            <a:off x="527474" y="264900"/>
            <a:ext cx="3889200" cy="389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Lato"/>
              <a:buNone/>
            </a:pPr>
            <a:r>
              <a:rPr lang="en-CA" sz="4900"/>
              <a:t>Predicting Oscar Nominees:</a:t>
            </a:r>
            <a:br>
              <a:rPr lang="en-CA"/>
            </a:br>
            <a:r>
              <a:rPr lang="en-CA" sz="2000">
                <a:solidFill>
                  <a:schemeClr val="lt2"/>
                </a:solidFill>
              </a:rPr>
              <a:t>A Multiclass Classification Approach Using Machine Learning</a:t>
            </a:r>
            <a:endParaRPr sz="5000"/>
          </a:p>
        </p:txBody>
      </p:sp>
      <p:sp>
        <p:nvSpPr>
          <p:cNvPr id="149" name="Google Shape;149;p1"/>
          <p:cNvSpPr txBox="1"/>
          <p:nvPr>
            <p:ph idx="1" type="subTitle"/>
          </p:nvPr>
        </p:nvSpPr>
        <p:spPr>
          <a:xfrm>
            <a:off x="2212104" y="4419331"/>
            <a:ext cx="2204463" cy="1107513"/>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80"/>
              <a:buNone/>
            </a:pPr>
            <a:r>
              <a:rPr lang="en-CA" sz="1600"/>
              <a:t>Hui, Macarious</a:t>
            </a:r>
            <a:endParaRPr/>
          </a:p>
          <a:p>
            <a:pPr indent="0" lvl="0" marL="0" rtl="0" algn="r">
              <a:lnSpc>
                <a:spcPct val="100000"/>
              </a:lnSpc>
              <a:spcBef>
                <a:spcPts val="1000"/>
              </a:spcBef>
              <a:spcAft>
                <a:spcPts val="0"/>
              </a:spcAft>
              <a:buSzPts val="1280"/>
              <a:buNone/>
            </a:pPr>
            <a:r>
              <a:rPr lang="en-CA" sz="1600"/>
              <a:t>Wu, Victor</a:t>
            </a:r>
            <a:endParaRPr/>
          </a:p>
          <a:p>
            <a:pPr indent="0" lvl="0" marL="0" rtl="0" algn="r">
              <a:lnSpc>
                <a:spcPct val="100000"/>
              </a:lnSpc>
              <a:spcBef>
                <a:spcPts val="1000"/>
              </a:spcBef>
              <a:spcAft>
                <a:spcPts val="0"/>
              </a:spcAft>
              <a:buSzPts val="1280"/>
              <a:buNone/>
            </a:pPr>
            <a:r>
              <a:rPr lang="en-CA" sz="1600"/>
              <a:t>Zhang, Tianyi</a:t>
            </a:r>
            <a:endParaRPr sz="1600"/>
          </a:p>
        </p:txBody>
      </p:sp>
      <p:pic>
        <p:nvPicPr>
          <p:cNvPr id="150" name="Google Shape;150;p1"/>
          <p:cNvPicPr preferRelativeResize="0"/>
          <p:nvPr/>
        </p:nvPicPr>
        <p:blipFill rotWithShape="1">
          <a:blip r:embed="rId3">
            <a:alphaModFix/>
          </a:blip>
          <a:srcRect b="0" l="0" r="0" t="0"/>
          <a:stretch/>
        </p:blipFill>
        <p:spPr>
          <a:xfrm>
            <a:off x="527487" y="5784844"/>
            <a:ext cx="1944960" cy="720000"/>
          </a:xfrm>
          <a:prstGeom prst="rect">
            <a:avLst/>
          </a:prstGeom>
          <a:noFill/>
          <a:ln>
            <a:noFill/>
          </a:ln>
        </p:spPr>
      </p:pic>
      <p:cxnSp>
        <p:nvCxnSpPr>
          <p:cNvPr id="151" name="Google Shape;151;p1"/>
          <p:cNvCxnSpPr/>
          <p:nvPr/>
        </p:nvCxnSpPr>
        <p:spPr>
          <a:xfrm>
            <a:off x="4626590" y="436229"/>
            <a:ext cx="0" cy="5773502"/>
          </a:xfrm>
          <a:prstGeom prst="straightConnector1">
            <a:avLst/>
          </a:prstGeom>
          <a:noFill/>
          <a:ln cap="flat" cmpd="sng" w="28575">
            <a:solidFill>
              <a:schemeClr val="dk1"/>
            </a:solidFill>
            <a:prstDash val="solid"/>
            <a:round/>
            <a:headEnd len="sm" w="sm" type="none"/>
            <a:tailEnd len="sm" w="sm" type="none"/>
          </a:ln>
        </p:spPr>
      </p:cxnSp>
      <p:pic>
        <p:nvPicPr>
          <p:cNvPr id="152" name="Google Shape;152;p1"/>
          <p:cNvPicPr preferRelativeResize="0"/>
          <p:nvPr/>
        </p:nvPicPr>
        <p:blipFill rotWithShape="1">
          <a:blip r:embed="rId4">
            <a:alphaModFix/>
          </a:blip>
          <a:srcRect b="0" l="0" r="0" t="0"/>
          <a:stretch/>
        </p:blipFill>
        <p:spPr>
          <a:xfrm>
            <a:off x="6095376" y="1000500"/>
            <a:ext cx="2562325" cy="464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a597972b3b_1_8"/>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Logistic Regression: Training</a:t>
            </a:r>
            <a:endParaRPr>
              <a:solidFill>
                <a:schemeClr val="dk1"/>
              </a:solidFill>
            </a:endParaRPr>
          </a:p>
        </p:txBody>
      </p:sp>
      <p:pic>
        <p:nvPicPr>
          <p:cNvPr id="249" name="Google Shape;249;g2a597972b3b_1_8"/>
          <p:cNvPicPr preferRelativeResize="0"/>
          <p:nvPr/>
        </p:nvPicPr>
        <p:blipFill rotWithShape="1">
          <a:blip r:embed="rId3">
            <a:alphaModFix/>
          </a:blip>
          <a:srcRect b="0" l="0" r="0" t="0"/>
          <a:stretch/>
        </p:blipFill>
        <p:spPr>
          <a:xfrm>
            <a:off x="759800" y="1707925"/>
            <a:ext cx="8023504" cy="4622700"/>
          </a:xfrm>
          <a:prstGeom prst="rect">
            <a:avLst/>
          </a:prstGeom>
          <a:noFill/>
          <a:ln>
            <a:noFill/>
          </a:ln>
        </p:spPr>
      </p:pic>
      <p:pic>
        <p:nvPicPr>
          <p:cNvPr id="250" name="Google Shape;250;g2a597972b3b_1_8"/>
          <p:cNvPicPr preferRelativeResize="0"/>
          <p:nvPr/>
        </p:nvPicPr>
        <p:blipFill>
          <a:blip r:embed="rId4">
            <a:alphaModFix/>
          </a:blip>
          <a:stretch>
            <a:fillRect/>
          </a:stretch>
        </p:blipFill>
        <p:spPr>
          <a:xfrm>
            <a:off x="10080000" y="3960000"/>
            <a:ext cx="1524000" cy="228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a597972b3b_1_15"/>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Logistic Regression: Training</a:t>
            </a:r>
            <a:endParaRPr>
              <a:solidFill>
                <a:schemeClr val="dk1"/>
              </a:solidFill>
            </a:endParaRPr>
          </a:p>
        </p:txBody>
      </p:sp>
      <p:pic>
        <p:nvPicPr>
          <p:cNvPr id="257" name="Google Shape;257;g2a597972b3b_1_15"/>
          <p:cNvPicPr preferRelativeResize="0"/>
          <p:nvPr/>
        </p:nvPicPr>
        <p:blipFill rotWithShape="1">
          <a:blip r:embed="rId3">
            <a:alphaModFix/>
          </a:blip>
          <a:srcRect b="0" l="0" r="0" t="0"/>
          <a:stretch/>
        </p:blipFill>
        <p:spPr>
          <a:xfrm>
            <a:off x="1949797" y="1777300"/>
            <a:ext cx="5489950" cy="4561249"/>
          </a:xfrm>
          <a:prstGeom prst="rect">
            <a:avLst/>
          </a:prstGeom>
          <a:noFill/>
          <a:ln>
            <a:noFill/>
          </a:ln>
        </p:spPr>
      </p:pic>
      <p:pic>
        <p:nvPicPr>
          <p:cNvPr id="258" name="Google Shape;258;g2a597972b3b_1_15"/>
          <p:cNvPicPr preferRelativeResize="0"/>
          <p:nvPr/>
        </p:nvPicPr>
        <p:blipFill>
          <a:blip r:embed="rId4">
            <a:alphaModFix/>
          </a:blip>
          <a:stretch>
            <a:fillRect/>
          </a:stretch>
        </p:blipFill>
        <p:spPr>
          <a:xfrm>
            <a:off x="10080000" y="3960000"/>
            <a:ext cx="1524000" cy="228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a597972b3b_1_2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Logistic Regression: Training</a:t>
            </a:r>
            <a:endParaRPr>
              <a:solidFill>
                <a:schemeClr val="dk1"/>
              </a:solidFill>
            </a:endParaRPr>
          </a:p>
        </p:txBody>
      </p:sp>
      <p:pic>
        <p:nvPicPr>
          <p:cNvPr id="265" name="Google Shape;265;g2a597972b3b_1_22"/>
          <p:cNvPicPr preferRelativeResize="0"/>
          <p:nvPr/>
        </p:nvPicPr>
        <p:blipFill rotWithShape="1">
          <a:blip r:embed="rId3">
            <a:alphaModFix/>
          </a:blip>
          <a:srcRect b="0" l="0" r="0" t="0"/>
          <a:stretch/>
        </p:blipFill>
        <p:spPr>
          <a:xfrm>
            <a:off x="1643097" y="1745025"/>
            <a:ext cx="5713933" cy="4622700"/>
          </a:xfrm>
          <a:prstGeom prst="rect">
            <a:avLst/>
          </a:prstGeom>
          <a:noFill/>
          <a:ln>
            <a:noFill/>
          </a:ln>
        </p:spPr>
      </p:pic>
      <p:pic>
        <p:nvPicPr>
          <p:cNvPr id="266" name="Google Shape;266;g2a597972b3b_1_22"/>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597972b3b_0_31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Logistic Regression: Testing</a:t>
            </a:r>
            <a:endParaRPr/>
          </a:p>
        </p:txBody>
      </p:sp>
      <p:pic>
        <p:nvPicPr>
          <p:cNvPr id="273" name="Google Shape;273;g2a597972b3b_0_312"/>
          <p:cNvPicPr preferRelativeResize="0"/>
          <p:nvPr/>
        </p:nvPicPr>
        <p:blipFill rotWithShape="1">
          <a:blip r:embed="rId3">
            <a:alphaModFix/>
          </a:blip>
          <a:srcRect b="0" l="0" r="0" t="0"/>
          <a:stretch/>
        </p:blipFill>
        <p:spPr>
          <a:xfrm>
            <a:off x="1311875" y="1737550"/>
            <a:ext cx="6541273" cy="4622701"/>
          </a:xfrm>
          <a:prstGeom prst="rect">
            <a:avLst/>
          </a:prstGeom>
          <a:noFill/>
          <a:ln>
            <a:noFill/>
          </a:ln>
        </p:spPr>
      </p:pic>
      <p:pic>
        <p:nvPicPr>
          <p:cNvPr id="274" name="Google Shape;274;g2a597972b3b_0_312"/>
          <p:cNvPicPr preferRelativeResize="0"/>
          <p:nvPr/>
        </p:nvPicPr>
        <p:blipFill rotWithShape="1">
          <a:blip r:embed="rId4">
            <a:alphaModFix/>
          </a:blip>
          <a:srcRect b="0" l="0" r="0" t="0"/>
          <a:stretch/>
        </p:blipFill>
        <p:spPr>
          <a:xfrm>
            <a:off x="10080000" y="3960000"/>
            <a:ext cx="1714500" cy="22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a597972b3b_0_307"/>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Testing</a:t>
            </a:r>
            <a:endParaRPr/>
          </a:p>
        </p:txBody>
      </p:sp>
      <p:pic>
        <p:nvPicPr>
          <p:cNvPr id="281" name="Google Shape;281;g2a597972b3b_0_307"/>
          <p:cNvPicPr preferRelativeResize="0"/>
          <p:nvPr/>
        </p:nvPicPr>
        <p:blipFill rotWithShape="1">
          <a:blip r:embed="rId3">
            <a:alphaModFix/>
          </a:blip>
          <a:srcRect b="0" l="0" r="0" t="0"/>
          <a:stretch/>
        </p:blipFill>
        <p:spPr>
          <a:xfrm>
            <a:off x="2047975" y="1759900"/>
            <a:ext cx="5542061" cy="4622700"/>
          </a:xfrm>
          <a:prstGeom prst="rect">
            <a:avLst/>
          </a:prstGeom>
          <a:noFill/>
          <a:ln>
            <a:noFill/>
          </a:ln>
        </p:spPr>
      </p:pic>
      <p:pic>
        <p:nvPicPr>
          <p:cNvPr id="282" name="Google Shape;282;g2a597972b3b_0_307"/>
          <p:cNvPicPr preferRelativeResize="0"/>
          <p:nvPr/>
        </p:nvPicPr>
        <p:blipFill>
          <a:blip r:embed="rId4">
            <a:alphaModFix/>
          </a:blip>
          <a:stretch>
            <a:fillRect/>
          </a:stretch>
        </p:blipFill>
        <p:spPr>
          <a:xfrm>
            <a:off x="10080000" y="3960000"/>
            <a:ext cx="1524000" cy="228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a597972b3b_1_31"/>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Testing</a:t>
            </a:r>
            <a:endParaRPr/>
          </a:p>
        </p:txBody>
      </p:sp>
      <p:pic>
        <p:nvPicPr>
          <p:cNvPr id="289" name="Google Shape;289;g2a597972b3b_1_31"/>
          <p:cNvPicPr preferRelativeResize="0"/>
          <p:nvPr/>
        </p:nvPicPr>
        <p:blipFill rotWithShape="1">
          <a:blip r:embed="rId3">
            <a:alphaModFix/>
          </a:blip>
          <a:srcRect b="0" l="0" r="0" t="0"/>
          <a:stretch/>
        </p:blipFill>
        <p:spPr>
          <a:xfrm>
            <a:off x="2042025" y="1757025"/>
            <a:ext cx="5867400" cy="4057650"/>
          </a:xfrm>
          <a:prstGeom prst="rect">
            <a:avLst/>
          </a:prstGeom>
          <a:noFill/>
          <a:ln>
            <a:noFill/>
          </a:ln>
        </p:spPr>
      </p:pic>
      <p:pic>
        <p:nvPicPr>
          <p:cNvPr id="290" name="Google Shape;290;g2a597972b3b_1_31"/>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a597972b3b_1_38"/>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Testing</a:t>
            </a:r>
            <a:endParaRPr/>
          </a:p>
        </p:txBody>
      </p:sp>
      <p:pic>
        <p:nvPicPr>
          <p:cNvPr id="297" name="Google Shape;297;g2a597972b3b_1_38"/>
          <p:cNvPicPr preferRelativeResize="0"/>
          <p:nvPr/>
        </p:nvPicPr>
        <p:blipFill rotWithShape="1">
          <a:blip r:embed="rId3">
            <a:alphaModFix/>
          </a:blip>
          <a:srcRect b="0" l="0" r="0" t="0"/>
          <a:stretch/>
        </p:blipFill>
        <p:spPr>
          <a:xfrm>
            <a:off x="1703888" y="2221050"/>
            <a:ext cx="6543675" cy="3000375"/>
          </a:xfrm>
          <a:prstGeom prst="rect">
            <a:avLst/>
          </a:prstGeom>
          <a:noFill/>
          <a:ln>
            <a:noFill/>
          </a:ln>
        </p:spPr>
      </p:pic>
      <p:pic>
        <p:nvPicPr>
          <p:cNvPr id="298" name="Google Shape;298;g2a597972b3b_1_38"/>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a597972b3b_1_5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Testing</a:t>
            </a:r>
            <a:endParaRPr/>
          </a:p>
        </p:txBody>
      </p:sp>
      <p:pic>
        <p:nvPicPr>
          <p:cNvPr id="305" name="Google Shape;305;g2a597972b3b_1_52"/>
          <p:cNvPicPr preferRelativeResize="0"/>
          <p:nvPr/>
        </p:nvPicPr>
        <p:blipFill rotWithShape="1">
          <a:blip r:embed="rId3">
            <a:alphaModFix/>
          </a:blip>
          <a:srcRect b="0" l="0" r="0" t="0"/>
          <a:stretch/>
        </p:blipFill>
        <p:spPr>
          <a:xfrm>
            <a:off x="1637213" y="1930500"/>
            <a:ext cx="6677025" cy="3771900"/>
          </a:xfrm>
          <a:prstGeom prst="rect">
            <a:avLst/>
          </a:prstGeom>
          <a:noFill/>
          <a:ln>
            <a:noFill/>
          </a:ln>
        </p:spPr>
      </p:pic>
      <p:pic>
        <p:nvPicPr>
          <p:cNvPr id="306" name="Google Shape;306;g2a597972b3b_1_52"/>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a597972b3b_1_59"/>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Testing</a:t>
            </a:r>
            <a:endParaRPr/>
          </a:p>
        </p:txBody>
      </p:sp>
      <p:pic>
        <p:nvPicPr>
          <p:cNvPr id="313" name="Google Shape;313;g2a597972b3b_1_59"/>
          <p:cNvPicPr preferRelativeResize="0"/>
          <p:nvPr/>
        </p:nvPicPr>
        <p:blipFill rotWithShape="1">
          <a:blip r:embed="rId3">
            <a:alphaModFix/>
          </a:blip>
          <a:srcRect b="0" l="0" r="0" t="0"/>
          <a:stretch/>
        </p:blipFill>
        <p:spPr>
          <a:xfrm>
            <a:off x="1827713" y="1658850"/>
            <a:ext cx="6296025" cy="4086225"/>
          </a:xfrm>
          <a:prstGeom prst="rect">
            <a:avLst/>
          </a:prstGeom>
          <a:noFill/>
          <a:ln>
            <a:noFill/>
          </a:ln>
        </p:spPr>
      </p:pic>
      <p:pic>
        <p:nvPicPr>
          <p:cNvPr id="314" name="Google Shape;314;g2a597972b3b_1_59"/>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a597972b3b_1_78"/>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Logistic Regression: Conclusions</a:t>
            </a:r>
            <a:endParaRPr/>
          </a:p>
        </p:txBody>
      </p:sp>
      <p:sp>
        <p:nvSpPr>
          <p:cNvPr id="321" name="Google Shape;321;g2a597972b3b_1_78"/>
          <p:cNvSpPr txBox="1"/>
          <p:nvPr>
            <p:ph idx="1" type="body"/>
          </p:nvPr>
        </p:nvSpPr>
        <p:spPr>
          <a:xfrm>
            <a:off x="677335" y="1930490"/>
            <a:ext cx="8596800" cy="3880800"/>
          </a:xfrm>
          <a:prstGeom prst="rect">
            <a:avLst/>
          </a:prstGeom>
          <a:noFill/>
          <a:ln>
            <a:noFill/>
          </a:ln>
        </p:spPr>
        <p:txBody>
          <a:bodyPr anchorCtr="0" anchor="t" bIns="45700" lIns="91425" spcFirstLastPara="1" rIns="91425" wrap="square" tIns="45700">
            <a:normAutofit/>
          </a:bodyPr>
          <a:lstStyle/>
          <a:p>
            <a:pPr indent="-360045" lvl="0" marL="457200" rtl="0" algn="l">
              <a:lnSpc>
                <a:spcPct val="115000"/>
              </a:lnSpc>
              <a:spcBef>
                <a:spcPts val="0"/>
              </a:spcBef>
              <a:spcAft>
                <a:spcPts val="0"/>
              </a:spcAft>
              <a:buSzPts val="2070"/>
              <a:buChar char="►"/>
            </a:pPr>
            <a:r>
              <a:rPr lang="en-CA" sz="2070">
                <a:solidFill>
                  <a:schemeClr val="dk1"/>
                </a:solidFill>
              </a:rPr>
              <a:t>Further improvements</a:t>
            </a:r>
            <a:endParaRPr sz="2070">
              <a:solidFill>
                <a:schemeClr val="dk1"/>
              </a:solidFill>
            </a:endParaRPr>
          </a:p>
          <a:p>
            <a:pPr indent="-360043" lvl="0" marL="914400" rtl="0" algn="l">
              <a:lnSpc>
                <a:spcPct val="115000"/>
              </a:lnSpc>
              <a:spcBef>
                <a:spcPts val="0"/>
              </a:spcBef>
              <a:spcAft>
                <a:spcPts val="0"/>
              </a:spcAft>
              <a:buClr>
                <a:schemeClr val="dk1"/>
              </a:buClr>
              <a:buSzPts val="2070"/>
              <a:buChar char="►"/>
            </a:pPr>
            <a:r>
              <a:rPr lang="en-CA" sz="2070">
                <a:solidFill>
                  <a:schemeClr val="dk1"/>
                </a:solidFill>
              </a:rPr>
              <a:t>Decay Function</a:t>
            </a:r>
            <a:endParaRPr sz="2070">
              <a:solidFill>
                <a:schemeClr val="dk1"/>
              </a:solidFill>
            </a:endParaRPr>
          </a:p>
          <a:p>
            <a:pPr indent="-360044" lvl="0" marL="914400" rtl="0" algn="l">
              <a:lnSpc>
                <a:spcPct val="115000"/>
              </a:lnSpc>
              <a:spcBef>
                <a:spcPts val="0"/>
              </a:spcBef>
              <a:spcAft>
                <a:spcPts val="0"/>
              </a:spcAft>
              <a:buClr>
                <a:schemeClr val="dk1"/>
              </a:buClr>
              <a:buSzPts val="2070"/>
              <a:buChar char="►"/>
            </a:pPr>
            <a:r>
              <a:rPr lang="en-CA" sz="2070">
                <a:solidFill>
                  <a:schemeClr val="dk1"/>
                </a:solidFill>
              </a:rPr>
              <a:t>Superhero film feature</a:t>
            </a:r>
            <a:endParaRPr sz="2070">
              <a:solidFill>
                <a:schemeClr val="dk1"/>
              </a:solidFill>
            </a:endParaRPr>
          </a:p>
          <a:p>
            <a:pPr indent="-360044" lvl="0" marL="914400" rtl="0" algn="l">
              <a:lnSpc>
                <a:spcPct val="115000"/>
              </a:lnSpc>
              <a:spcBef>
                <a:spcPts val="0"/>
              </a:spcBef>
              <a:spcAft>
                <a:spcPts val="0"/>
              </a:spcAft>
              <a:buClr>
                <a:schemeClr val="dk1"/>
              </a:buClr>
              <a:buSzPts val="2070"/>
              <a:buChar char="►"/>
            </a:pPr>
            <a:r>
              <a:rPr lang="en-CA" sz="2070">
                <a:solidFill>
                  <a:schemeClr val="dk1"/>
                </a:solidFill>
              </a:rPr>
              <a:t>More features</a:t>
            </a:r>
            <a:endParaRPr sz="2070">
              <a:solidFill>
                <a:schemeClr val="dk1"/>
              </a:solidFill>
            </a:endParaRPr>
          </a:p>
        </p:txBody>
      </p:sp>
      <p:pic>
        <p:nvPicPr>
          <p:cNvPr id="322" name="Google Shape;322;g2a597972b3b_1_78"/>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a562841d46_0_0"/>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Motivation</a:t>
            </a:r>
            <a:endParaRPr/>
          </a:p>
        </p:txBody>
      </p:sp>
      <p:sp>
        <p:nvSpPr>
          <p:cNvPr id="159" name="Google Shape;159;g2a562841d46_0_0"/>
          <p:cNvSpPr txBox="1"/>
          <p:nvPr>
            <p:ph idx="1" type="body"/>
          </p:nvPr>
        </p:nvSpPr>
        <p:spPr>
          <a:xfrm>
            <a:off x="677335" y="1488590"/>
            <a:ext cx="8596800" cy="38808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500"/>
              </a:spcBef>
              <a:spcAft>
                <a:spcPts val="0"/>
              </a:spcAft>
              <a:buClr>
                <a:srgbClr val="374151"/>
              </a:buClr>
              <a:buSzPts val="2200"/>
              <a:buFont typeface="Roboto"/>
              <a:buAutoNum type="arabicPeriod"/>
            </a:pPr>
            <a:r>
              <a:rPr b="1" lang="en-CA" sz="2200">
                <a:solidFill>
                  <a:srgbClr val="374151"/>
                </a:solidFill>
              </a:rPr>
              <a:t>Oscar Significance &amp; Complexity</a:t>
            </a:r>
            <a:r>
              <a:rPr lang="en-CA" sz="2200">
                <a:solidFill>
                  <a:srgbClr val="374151"/>
                </a:solidFill>
              </a:rPr>
              <a:t>: </a:t>
            </a:r>
            <a:endParaRPr sz="2200">
              <a:solidFill>
                <a:srgbClr val="374151"/>
              </a:solidFill>
            </a:endParaRPr>
          </a:p>
          <a:p>
            <a:pPr indent="0" lvl="0" marL="914400" rtl="0" algn="l">
              <a:lnSpc>
                <a:spcPct val="115000"/>
              </a:lnSpc>
              <a:spcBef>
                <a:spcPts val="1500"/>
              </a:spcBef>
              <a:spcAft>
                <a:spcPts val="0"/>
              </a:spcAft>
              <a:buSzPts val="1440"/>
              <a:buNone/>
            </a:pPr>
            <a:r>
              <a:rPr lang="en-CA">
                <a:solidFill>
                  <a:srgbClr val="374151"/>
                </a:solidFill>
              </a:rPr>
              <a:t>The Oscars not only celebrate cinematic achievements but also influence careers and revenues. However, the nomination process is complex, influenced by cultural, economic, and political factors.</a:t>
            </a:r>
            <a:endParaRPr>
              <a:solidFill>
                <a:srgbClr val="374151"/>
              </a:solidFill>
            </a:endParaRPr>
          </a:p>
          <a:p>
            <a:pPr indent="-368300" lvl="0" marL="457200" rtl="0" algn="l">
              <a:lnSpc>
                <a:spcPct val="115000"/>
              </a:lnSpc>
              <a:spcBef>
                <a:spcPts val="1500"/>
              </a:spcBef>
              <a:spcAft>
                <a:spcPts val="0"/>
              </a:spcAft>
              <a:buClr>
                <a:srgbClr val="374151"/>
              </a:buClr>
              <a:buSzPts val="2200"/>
              <a:buFont typeface="Roboto"/>
              <a:buAutoNum type="arabicPeriod" startAt="2"/>
            </a:pPr>
            <a:r>
              <a:rPr b="1" lang="en-CA" sz="2200">
                <a:solidFill>
                  <a:srgbClr val="374151"/>
                </a:solidFill>
              </a:rPr>
              <a:t>Machine Learning for Prediction &amp; Transparency</a:t>
            </a:r>
            <a:r>
              <a:rPr lang="en-CA" sz="2200">
                <a:solidFill>
                  <a:srgbClr val="374151"/>
                </a:solidFill>
              </a:rPr>
              <a:t>: </a:t>
            </a:r>
            <a:endParaRPr sz="2200">
              <a:solidFill>
                <a:srgbClr val="374151"/>
              </a:solidFill>
            </a:endParaRPr>
          </a:p>
          <a:p>
            <a:pPr indent="0" lvl="0" marL="914400" rtl="0" algn="l">
              <a:lnSpc>
                <a:spcPct val="115000"/>
              </a:lnSpc>
              <a:spcBef>
                <a:spcPts val="1500"/>
              </a:spcBef>
              <a:spcAft>
                <a:spcPts val="0"/>
              </a:spcAft>
              <a:buSzPts val="1440"/>
              <a:buNone/>
            </a:pPr>
            <a:r>
              <a:rPr lang="en-CA">
                <a:solidFill>
                  <a:srgbClr val="374151"/>
                </a:solidFill>
              </a:rPr>
              <a:t>We utilize machine learning to predict Oscar nominations, aiming to unravel the complexities and bring transparency to the nomination process in various categories.</a:t>
            </a:r>
            <a:endParaRPr>
              <a:solidFill>
                <a:srgbClr val="374151"/>
              </a:solidFill>
            </a:endParaRPr>
          </a:p>
          <a:p>
            <a:pPr indent="0" lvl="0" marL="457200" rtl="0" algn="l">
              <a:lnSpc>
                <a:spcPct val="100000"/>
              </a:lnSpc>
              <a:spcBef>
                <a:spcPts val="1000"/>
              </a:spcBef>
              <a:spcAft>
                <a:spcPts val="0"/>
              </a:spcAft>
              <a:buSzPts val="1440"/>
              <a:buNone/>
            </a:pPr>
            <a:r>
              <a:t/>
            </a:r>
            <a:endParaRPr/>
          </a:p>
        </p:txBody>
      </p:sp>
      <p:pic>
        <p:nvPicPr>
          <p:cNvPr id="160" name="Google Shape;160;g2a562841d46_0_0"/>
          <p:cNvPicPr preferRelativeResize="0"/>
          <p:nvPr/>
        </p:nvPicPr>
        <p:blipFill>
          <a:blip r:embed="rId3">
            <a:alphaModFix/>
          </a:blip>
          <a:stretch>
            <a:fillRect/>
          </a:stretch>
        </p:blipFill>
        <p:spPr>
          <a:xfrm>
            <a:off x="10080000" y="3960000"/>
            <a:ext cx="1524000" cy="228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a59a1338b5_0_37"/>
          <p:cNvSpPr txBox="1"/>
          <p:nvPr>
            <p:ph type="title"/>
          </p:nvPr>
        </p:nvSpPr>
        <p:spPr>
          <a:xfrm>
            <a:off x="677335" y="2700871"/>
            <a:ext cx="8596800" cy="1826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000"/>
              <a:buNone/>
            </a:pPr>
            <a:r>
              <a:rPr lang="en-CA"/>
              <a:t>Neural Network</a:t>
            </a:r>
            <a:endParaRPr/>
          </a:p>
        </p:txBody>
      </p:sp>
      <p:sp>
        <p:nvSpPr>
          <p:cNvPr id="329" name="Google Shape;329;g2a59a1338b5_0_37"/>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600"/>
              <a:buNone/>
            </a:pPr>
            <a:r>
              <a:rPr lang="en-CA"/>
              <a:t>Macarious</a:t>
            </a:r>
            <a:endParaRPr/>
          </a:p>
        </p:txBody>
      </p:sp>
      <p:grpSp>
        <p:nvGrpSpPr>
          <p:cNvPr id="330" name="Google Shape;330;g2a59a1338b5_0_37"/>
          <p:cNvGrpSpPr/>
          <p:nvPr/>
        </p:nvGrpSpPr>
        <p:grpSpPr>
          <a:xfrm>
            <a:off x="5356979" y="2599798"/>
            <a:ext cx="3368879" cy="1334301"/>
            <a:chOff x="4732925" y="946003"/>
            <a:chExt cx="3768565" cy="1000751"/>
          </a:xfrm>
        </p:grpSpPr>
        <p:cxnSp>
          <p:nvCxnSpPr>
            <p:cNvPr id="331" name="Google Shape;331;g2a59a1338b5_0_37"/>
            <p:cNvCxnSpPr/>
            <p:nvPr/>
          </p:nvCxnSpPr>
          <p:spPr>
            <a:xfrm rot="10800000">
              <a:off x="4732925" y="1140987"/>
              <a:ext cx="529800" cy="0"/>
            </a:xfrm>
            <a:prstGeom prst="straightConnector1">
              <a:avLst/>
            </a:prstGeom>
            <a:noFill/>
            <a:ln cap="flat" cmpd="sng" w="9525">
              <a:solidFill>
                <a:srgbClr val="BABABA"/>
              </a:solidFill>
              <a:prstDash val="solid"/>
              <a:round/>
              <a:headEnd len="sm" w="sm" type="none"/>
              <a:tailEnd len="sm" w="sm" type="none"/>
            </a:ln>
          </p:spPr>
        </p:cxnSp>
        <p:sp>
          <p:nvSpPr>
            <p:cNvPr id="332" name="Google Shape;332;g2a59a1338b5_0_37"/>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333" name="Google Shape;333;g2a59a1338b5_0_37"/>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grpSp>
        <p:nvGrpSpPr>
          <p:cNvPr id="334" name="Google Shape;334;g2a59a1338b5_0_37"/>
          <p:cNvGrpSpPr/>
          <p:nvPr/>
        </p:nvGrpSpPr>
        <p:grpSpPr>
          <a:xfrm>
            <a:off x="5905605" y="3934229"/>
            <a:ext cx="2915468" cy="1332297"/>
            <a:chOff x="5343500" y="946003"/>
            <a:chExt cx="2728210" cy="999248"/>
          </a:xfrm>
        </p:grpSpPr>
        <p:sp>
          <p:nvSpPr>
            <p:cNvPr id="335" name="Google Shape;335;g2a59a1338b5_0_37"/>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Training</a:t>
              </a:r>
              <a:endParaRPr b="1" i="0" sz="1500" u="none" cap="none" strike="noStrike">
                <a:solidFill>
                  <a:srgbClr val="858585"/>
                </a:solidFill>
                <a:latin typeface="Roboto"/>
                <a:ea typeface="Roboto"/>
                <a:cs typeface="Roboto"/>
                <a:sym typeface="Roboto"/>
              </a:endParaRPr>
            </a:p>
          </p:txBody>
        </p:sp>
        <p:sp>
          <p:nvSpPr>
            <p:cNvPr id="336" name="Google Shape;336;g2a59a1338b5_0_37"/>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Use  </a:t>
              </a:r>
              <a:r>
                <a:rPr b="1" i="0" lang="en-CA" sz="1000" u="none" cap="none" strike="noStrike">
                  <a:solidFill>
                    <a:srgbClr val="858585"/>
                  </a:solidFill>
                  <a:latin typeface="Roboto"/>
                  <a:ea typeface="Roboto"/>
                  <a:cs typeface="Roboto"/>
                  <a:sym typeface="Roboto"/>
                </a:rPr>
                <a:t>MLPClassifier</a:t>
              </a:r>
              <a:r>
                <a:rPr b="0" i="0" lang="en-CA" sz="1000" u="none" cap="none" strike="noStrike">
                  <a:solidFill>
                    <a:srgbClr val="858585"/>
                  </a:solidFill>
                  <a:latin typeface="Roboto"/>
                  <a:ea typeface="Roboto"/>
                  <a:cs typeface="Roboto"/>
                  <a:sym typeface="Roboto"/>
                </a:rPr>
                <a:t> from </a:t>
              </a:r>
              <a:r>
                <a:rPr b="1" i="0" lang="en-CA" sz="1000" u="none" cap="none" strike="noStrike">
                  <a:solidFill>
                    <a:srgbClr val="858585"/>
                  </a:solidFill>
                  <a:latin typeface="Roboto"/>
                  <a:ea typeface="Roboto"/>
                  <a:cs typeface="Roboto"/>
                  <a:sym typeface="Roboto"/>
                </a:rPr>
                <a:t>scikit-learn</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Wrap model in </a:t>
              </a:r>
              <a:r>
                <a:rPr b="1" i="0" lang="en-CA" sz="1000" u="none" cap="none" strike="noStrike">
                  <a:solidFill>
                    <a:srgbClr val="858585"/>
                  </a:solidFill>
                  <a:latin typeface="Roboto"/>
                  <a:ea typeface="Roboto"/>
                  <a:cs typeface="Roboto"/>
                  <a:sym typeface="Roboto"/>
                </a:rPr>
                <a:t>MultiOutputClassifier</a:t>
              </a:r>
              <a:endParaRPr b="1"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Tune hyperparameters based on balanced accuracy on validation set</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Select best model</a:t>
              </a:r>
              <a:endParaRPr b="0" i="0" sz="1000" u="none" cap="none" strike="noStrike">
                <a:solidFill>
                  <a:srgbClr val="858585"/>
                </a:solidFill>
                <a:latin typeface="Roboto"/>
                <a:ea typeface="Roboto"/>
                <a:cs typeface="Roboto"/>
                <a:sym typeface="Roboto"/>
              </a:endParaRPr>
            </a:p>
          </p:txBody>
        </p:sp>
      </p:grpSp>
      <p:grpSp>
        <p:nvGrpSpPr>
          <p:cNvPr id="337" name="Google Shape;337;g2a59a1338b5_0_37"/>
          <p:cNvGrpSpPr/>
          <p:nvPr/>
        </p:nvGrpSpPr>
        <p:grpSpPr>
          <a:xfrm>
            <a:off x="5357003" y="5266724"/>
            <a:ext cx="3136161" cy="1591276"/>
            <a:chOff x="4732925" y="946003"/>
            <a:chExt cx="3490441" cy="1193487"/>
          </a:xfrm>
        </p:grpSpPr>
        <p:grpSp>
          <p:nvGrpSpPr>
            <p:cNvPr id="338" name="Google Shape;338;g2a59a1338b5_0_37"/>
            <p:cNvGrpSpPr/>
            <p:nvPr/>
          </p:nvGrpSpPr>
          <p:grpSpPr>
            <a:xfrm>
              <a:off x="4732925" y="1142460"/>
              <a:ext cx="529800" cy="997030"/>
              <a:chOff x="4318975" y="1084322"/>
              <a:chExt cx="529800" cy="590378"/>
            </a:xfrm>
          </p:grpSpPr>
          <p:sp>
            <p:nvSpPr>
              <p:cNvPr id="339" name="Google Shape;339;g2a59a1338b5_0_3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0" name="Google Shape;340;g2a59a1338b5_0_37"/>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341" name="Google Shape;341;g2a59a1338b5_0_37"/>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Evaluation</a:t>
              </a:r>
              <a:endParaRPr b="1" i="0" sz="1500" u="none" cap="none" strike="noStrike">
                <a:solidFill>
                  <a:srgbClr val="858585"/>
                </a:solidFill>
                <a:latin typeface="Roboto"/>
                <a:ea typeface="Roboto"/>
                <a:cs typeface="Roboto"/>
                <a:sym typeface="Roboto"/>
              </a:endParaRPr>
            </a:p>
          </p:txBody>
        </p:sp>
        <p:sp>
          <p:nvSpPr>
            <p:cNvPr id="342" name="Google Shape;342;g2a59a1338b5_0_37"/>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Predict class labels using test set</a:t>
              </a:r>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various classification metrics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feature importance</a:t>
              </a:r>
              <a:endParaRPr b="0" i="0" sz="1000" u="none" cap="none" strike="noStrike">
                <a:solidFill>
                  <a:srgbClr val="858585"/>
                </a:solidFill>
                <a:latin typeface="Roboto"/>
                <a:ea typeface="Roboto"/>
                <a:cs typeface="Roboto"/>
                <a:sym typeface="Roboto"/>
              </a:endParaRPr>
            </a:p>
          </p:txBody>
        </p:sp>
      </p:grpSp>
      <p:grpSp>
        <p:nvGrpSpPr>
          <p:cNvPr id="343" name="Google Shape;343;g2a59a1338b5_0_37"/>
          <p:cNvGrpSpPr/>
          <p:nvPr/>
        </p:nvGrpSpPr>
        <p:grpSpPr>
          <a:xfrm>
            <a:off x="5356978" y="4191209"/>
            <a:ext cx="476025" cy="1329354"/>
            <a:chOff x="4318975" y="1084322"/>
            <a:chExt cx="529800" cy="590378"/>
          </a:xfrm>
        </p:grpSpPr>
        <p:sp>
          <p:nvSpPr>
            <p:cNvPr id="344" name="Google Shape;344;g2a59a1338b5_0_3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g2a59a1338b5_0_37"/>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346" name="Google Shape;346;g2a59a1338b5_0_37"/>
          <p:cNvSpPr/>
          <p:nvPr/>
        </p:nvSpPr>
        <p:spPr>
          <a:xfrm>
            <a:off x="5534981" y="2865788"/>
            <a:ext cx="120000" cy="13254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a562841d46_0_70"/>
          <p:cNvSpPr txBox="1"/>
          <p:nvPr>
            <p:ph type="title"/>
          </p:nvPr>
        </p:nvSpPr>
        <p:spPr>
          <a:xfrm>
            <a:off x="677325" y="609600"/>
            <a:ext cx="8596800" cy="701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Preprocessing</a:t>
            </a:r>
            <a:endParaRPr/>
          </a:p>
        </p:txBody>
      </p:sp>
      <p:grpSp>
        <p:nvGrpSpPr>
          <p:cNvPr id="353" name="Google Shape;353;g2a562841d46_0_70"/>
          <p:cNvGrpSpPr/>
          <p:nvPr/>
        </p:nvGrpSpPr>
        <p:grpSpPr>
          <a:xfrm>
            <a:off x="623615" y="2599800"/>
            <a:ext cx="3368879" cy="1591400"/>
            <a:chOff x="4732925" y="946003"/>
            <a:chExt cx="3768565" cy="1193580"/>
          </a:xfrm>
        </p:grpSpPr>
        <p:grpSp>
          <p:nvGrpSpPr>
            <p:cNvPr id="354" name="Google Shape;354;g2a562841d46_0_70"/>
            <p:cNvGrpSpPr/>
            <p:nvPr/>
          </p:nvGrpSpPr>
          <p:grpSpPr>
            <a:xfrm>
              <a:off x="4732925" y="1140987"/>
              <a:ext cx="529800" cy="998596"/>
              <a:chOff x="4318975" y="1083450"/>
              <a:chExt cx="529800" cy="591305"/>
            </a:xfrm>
          </p:grpSpPr>
          <p:sp>
            <p:nvSpPr>
              <p:cNvPr id="355" name="Google Shape;355;g2a562841d46_0_70"/>
              <p:cNvSpPr/>
              <p:nvPr/>
            </p:nvSpPr>
            <p:spPr>
              <a:xfrm>
                <a:off x="4517129" y="1083455"/>
                <a:ext cx="133500" cy="5913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g2a562841d46_0_70"/>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357" name="Google Shape;357;g2a562841d46_0_7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Dataset Preprocessing</a:t>
              </a:r>
              <a:endParaRPr b="1" i="0" sz="1500" u="none" cap="none" strike="noStrike">
                <a:solidFill>
                  <a:srgbClr val="840D35"/>
                </a:solidFill>
                <a:latin typeface="Roboto"/>
                <a:ea typeface="Roboto"/>
                <a:cs typeface="Roboto"/>
                <a:sym typeface="Roboto"/>
              </a:endParaRPr>
            </a:p>
          </p:txBody>
        </p:sp>
        <p:sp>
          <p:nvSpPr>
            <p:cNvPr id="358" name="Google Shape;358;g2a562841d46_0_70"/>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Extract Features / Class Labels</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Split into Train / Validation / Test Sets</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Feature Scaling</a:t>
              </a:r>
              <a:endParaRPr b="0" i="0" sz="1000" u="none" cap="none" strike="noStrike">
                <a:solidFill>
                  <a:srgbClr val="840D35"/>
                </a:solidFill>
                <a:latin typeface="Roboto"/>
                <a:ea typeface="Roboto"/>
                <a:cs typeface="Roboto"/>
                <a:sym typeface="Roboto"/>
              </a:endParaRPr>
            </a:p>
          </p:txBody>
        </p:sp>
      </p:grpSp>
      <p:grpSp>
        <p:nvGrpSpPr>
          <p:cNvPr id="359" name="Google Shape;359;g2a562841d46_0_70"/>
          <p:cNvGrpSpPr/>
          <p:nvPr/>
        </p:nvGrpSpPr>
        <p:grpSpPr>
          <a:xfrm>
            <a:off x="1172241" y="3934231"/>
            <a:ext cx="2915468" cy="1332297"/>
            <a:chOff x="5343500" y="946003"/>
            <a:chExt cx="2728210" cy="999248"/>
          </a:xfrm>
        </p:grpSpPr>
        <p:sp>
          <p:nvSpPr>
            <p:cNvPr id="360" name="Google Shape;360;g2a562841d46_0_7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Training</a:t>
              </a:r>
              <a:endParaRPr b="1" i="0" sz="1500" u="none" cap="none" strike="noStrike">
                <a:solidFill>
                  <a:srgbClr val="858585"/>
                </a:solidFill>
                <a:latin typeface="Roboto"/>
                <a:ea typeface="Roboto"/>
                <a:cs typeface="Roboto"/>
                <a:sym typeface="Roboto"/>
              </a:endParaRPr>
            </a:p>
          </p:txBody>
        </p:sp>
        <p:sp>
          <p:nvSpPr>
            <p:cNvPr id="361" name="Google Shape;361;g2a562841d46_0_70"/>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Use  </a:t>
              </a:r>
              <a:r>
                <a:rPr b="1" i="0" lang="en-CA" sz="1000" u="none" cap="none" strike="noStrike">
                  <a:solidFill>
                    <a:srgbClr val="858585"/>
                  </a:solidFill>
                  <a:latin typeface="Roboto"/>
                  <a:ea typeface="Roboto"/>
                  <a:cs typeface="Roboto"/>
                  <a:sym typeface="Roboto"/>
                </a:rPr>
                <a:t>MLPClassifier</a:t>
              </a:r>
              <a:r>
                <a:rPr b="0" i="0" lang="en-CA" sz="1000" u="none" cap="none" strike="noStrike">
                  <a:solidFill>
                    <a:srgbClr val="858585"/>
                  </a:solidFill>
                  <a:latin typeface="Roboto"/>
                  <a:ea typeface="Roboto"/>
                  <a:cs typeface="Roboto"/>
                  <a:sym typeface="Roboto"/>
                </a:rPr>
                <a:t> from </a:t>
              </a:r>
              <a:r>
                <a:rPr b="1" i="0" lang="en-CA" sz="1000" u="none" cap="none" strike="noStrike">
                  <a:solidFill>
                    <a:srgbClr val="858585"/>
                  </a:solidFill>
                  <a:latin typeface="Roboto"/>
                  <a:ea typeface="Roboto"/>
                  <a:cs typeface="Roboto"/>
                  <a:sym typeface="Roboto"/>
                </a:rPr>
                <a:t>scikit-learn</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Wrap model in </a:t>
              </a:r>
              <a:r>
                <a:rPr b="1" i="0" lang="en-CA" sz="1000" u="none" cap="none" strike="noStrike">
                  <a:solidFill>
                    <a:srgbClr val="858585"/>
                  </a:solidFill>
                  <a:latin typeface="Roboto"/>
                  <a:ea typeface="Roboto"/>
                  <a:cs typeface="Roboto"/>
                  <a:sym typeface="Roboto"/>
                </a:rPr>
                <a:t>MultiOutputClassifier</a:t>
              </a:r>
              <a:endParaRPr b="1"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Tune hyperparameters based on balanced accuracy on validation set</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Select best model</a:t>
              </a:r>
              <a:endParaRPr b="0" i="0" sz="1000" u="none" cap="none" strike="noStrike">
                <a:solidFill>
                  <a:srgbClr val="858585"/>
                </a:solidFill>
                <a:latin typeface="Roboto"/>
                <a:ea typeface="Roboto"/>
                <a:cs typeface="Roboto"/>
                <a:sym typeface="Roboto"/>
              </a:endParaRPr>
            </a:p>
          </p:txBody>
        </p:sp>
      </p:grpSp>
      <p:grpSp>
        <p:nvGrpSpPr>
          <p:cNvPr id="362" name="Google Shape;362;g2a562841d46_0_70"/>
          <p:cNvGrpSpPr/>
          <p:nvPr/>
        </p:nvGrpSpPr>
        <p:grpSpPr>
          <a:xfrm>
            <a:off x="623639" y="5266726"/>
            <a:ext cx="3136161" cy="1591276"/>
            <a:chOff x="4732925" y="946003"/>
            <a:chExt cx="3490441" cy="1193487"/>
          </a:xfrm>
        </p:grpSpPr>
        <p:grpSp>
          <p:nvGrpSpPr>
            <p:cNvPr id="363" name="Google Shape;363;g2a562841d46_0_70"/>
            <p:cNvGrpSpPr/>
            <p:nvPr/>
          </p:nvGrpSpPr>
          <p:grpSpPr>
            <a:xfrm>
              <a:off x="4732925" y="1142460"/>
              <a:ext cx="529800" cy="997030"/>
              <a:chOff x="4318975" y="1084322"/>
              <a:chExt cx="529800" cy="590378"/>
            </a:xfrm>
          </p:grpSpPr>
          <p:sp>
            <p:nvSpPr>
              <p:cNvPr id="364" name="Google Shape;364;g2a562841d46_0_70"/>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5" name="Google Shape;365;g2a562841d46_0_70"/>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366" name="Google Shape;366;g2a562841d46_0_7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Evaluation</a:t>
              </a:r>
              <a:endParaRPr b="1" i="0" sz="1500" u="none" cap="none" strike="noStrike">
                <a:solidFill>
                  <a:srgbClr val="858585"/>
                </a:solidFill>
                <a:latin typeface="Roboto"/>
                <a:ea typeface="Roboto"/>
                <a:cs typeface="Roboto"/>
                <a:sym typeface="Roboto"/>
              </a:endParaRPr>
            </a:p>
          </p:txBody>
        </p:sp>
        <p:sp>
          <p:nvSpPr>
            <p:cNvPr id="367" name="Google Shape;367;g2a562841d46_0_70"/>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Predict class labels using test set</a:t>
              </a:r>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various classification metrics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feature importance</a:t>
              </a:r>
              <a:endParaRPr b="0" i="0" sz="1000" u="none" cap="none" strike="noStrike">
                <a:solidFill>
                  <a:srgbClr val="858585"/>
                </a:solidFill>
                <a:latin typeface="Roboto"/>
                <a:ea typeface="Roboto"/>
                <a:cs typeface="Roboto"/>
                <a:sym typeface="Roboto"/>
              </a:endParaRPr>
            </a:p>
          </p:txBody>
        </p:sp>
      </p:grpSp>
      <p:grpSp>
        <p:nvGrpSpPr>
          <p:cNvPr id="368" name="Google Shape;368;g2a562841d46_0_70"/>
          <p:cNvGrpSpPr/>
          <p:nvPr/>
        </p:nvGrpSpPr>
        <p:grpSpPr>
          <a:xfrm>
            <a:off x="623614" y="4191211"/>
            <a:ext cx="476025" cy="1329354"/>
            <a:chOff x="4318975" y="1084322"/>
            <a:chExt cx="529800" cy="590378"/>
          </a:xfrm>
        </p:grpSpPr>
        <p:sp>
          <p:nvSpPr>
            <p:cNvPr id="369" name="Google Shape;369;g2a562841d46_0_70"/>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0" name="Google Shape;370;g2a562841d46_0_70"/>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371" name="Google Shape;371;g2a562841d46_0_70"/>
          <p:cNvGrpSpPr/>
          <p:nvPr/>
        </p:nvGrpSpPr>
        <p:grpSpPr>
          <a:xfrm>
            <a:off x="4153672" y="2893004"/>
            <a:ext cx="5547200" cy="1568238"/>
            <a:chOff x="7234" y="0"/>
            <a:chExt cx="5547200" cy="1568238"/>
          </a:xfrm>
        </p:grpSpPr>
        <p:sp>
          <p:nvSpPr>
            <p:cNvPr id="372" name="Google Shape;372;g2a562841d46_0_70"/>
            <p:cNvSpPr/>
            <p:nvPr/>
          </p:nvSpPr>
          <p:spPr>
            <a:xfrm>
              <a:off x="7234" y="0"/>
              <a:ext cx="5547200" cy="448913"/>
            </a:xfrm>
            <a:prstGeom prst="roundRect">
              <a:avLst>
                <a:gd fmla="val 10000" name="adj"/>
              </a:avLst>
            </a:prstGeom>
            <a:gradFill>
              <a:gsLst>
                <a:gs pos="0">
                  <a:srgbClr val="BABABA"/>
                </a:gs>
                <a:gs pos="35000">
                  <a:srgbClr val="CFCFCF"/>
                </a:gs>
                <a:gs pos="100000">
                  <a:srgbClr val="EDEDED"/>
                </a:gs>
              </a:gsLst>
              <a:lin ang="16200000" scaled="0"/>
            </a:gradFill>
            <a:ln cap="flat" cmpd="sng" w="9525">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a562841d46_0_70"/>
            <p:cNvSpPr txBox="1"/>
            <p:nvPr/>
          </p:nvSpPr>
          <p:spPr>
            <a:xfrm>
              <a:off x="20382" y="13148"/>
              <a:ext cx="5520904" cy="42261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CA" sz="2000" u="none" cap="none" strike="noStrike">
                  <a:solidFill>
                    <a:schemeClr val="dk1"/>
                  </a:solidFill>
                  <a:latin typeface="Arial"/>
                  <a:ea typeface="Arial"/>
                  <a:cs typeface="Arial"/>
                  <a:sym typeface="Arial"/>
                </a:rPr>
                <a:t>Dataset</a:t>
              </a:r>
              <a:endParaRPr b="0" i="0" sz="2000" u="none" cap="none" strike="noStrike">
                <a:solidFill>
                  <a:schemeClr val="dk1"/>
                </a:solidFill>
                <a:latin typeface="Arial"/>
                <a:ea typeface="Arial"/>
                <a:cs typeface="Arial"/>
                <a:sym typeface="Arial"/>
              </a:endParaRPr>
            </a:p>
          </p:txBody>
        </p:sp>
        <p:sp>
          <p:nvSpPr>
            <p:cNvPr id="374" name="Google Shape;374;g2a562841d46_0_70"/>
            <p:cNvSpPr/>
            <p:nvPr/>
          </p:nvSpPr>
          <p:spPr>
            <a:xfrm>
              <a:off x="9031" y="538572"/>
              <a:ext cx="2958761" cy="448913"/>
            </a:xfrm>
            <a:prstGeom prst="roundRect">
              <a:avLst>
                <a:gd fmla="val 10000" name="adj"/>
              </a:avLst>
            </a:prstGeom>
            <a:gradFill>
              <a:gsLst>
                <a:gs pos="0">
                  <a:srgbClr val="FF8E95"/>
                </a:gs>
                <a:gs pos="35000">
                  <a:srgbClr val="FFB1B4"/>
                </a:gs>
                <a:gs pos="100000">
                  <a:srgbClr val="FFDFDF"/>
                </a:gs>
              </a:gsLst>
              <a:lin ang="16200000" scaled="0"/>
            </a:gradFill>
            <a:ln cap="flat" cmpd="sng" w="9525">
              <a:solidFill>
                <a:srgbClr val="C70A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a562841d46_0_70"/>
            <p:cNvSpPr txBox="1"/>
            <p:nvPr/>
          </p:nvSpPr>
          <p:spPr>
            <a:xfrm>
              <a:off x="22179" y="551720"/>
              <a:ext cx="2932465" cy="42261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1" i="0" lang="en-CA" sz="1300" u="none" cap="none" strike="noStrike">
                  <a:solidFill>
                    <a:schemeClr val="dk1"/>
                  </a:solidFill>
                  <a:latin typeface="Arial"/>
                  <a:ea typeface="Arial"/>
                  <a:cs typeface="Arial"/>
                  <a:sym typeface="Arial"/>
                </a:rPr>
                <a:t>TRAINING</a:t>
              </a:r>
              <a:endParaRPr/>
            </a:p>
          </p:txBody>
        </p:sp>
        <p:sp>
          <p:nvSpPr>
            <p:cNvPr id="376" name="Google Shape;376;g2a562841d46_0_70"/>
            <p:cNvSpPr/>
            <p:nvPr/>
          </p:nvSpPr>
          <p:spPr>
            <a:xfrm>
              <a:off x="16241" y="1076486"/>
              <a:ext cx="2944342" cy="491752"/>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a562841d46_0_70"/>
            <p:cNvSpPr txBox="1"/>
            <p:nvPr/>
          </p:nvSpPr>
          <p:spPr>
            <a:xfrm>
              <a:off x="30644" y="1090889"/>
              <a:ext cx="2915536" cy="46294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CA" sz="1200" u="none" cap="none" strike="noStrike">
                  <a:solidFill>
                    <a:schemeClr val="accent2"/>
                  </a:solidFill>
                  <a:latin typeface="Arial"/>
                  <a:ea typeface="Arial"/>
                  <a:cs typeface="Arial"/>
                  <a:sym typeface="Arial"/>
                </a:rPr>
                <a:t>1927 to 2010</a:t>
              </a:r>
              <a:endParaRPr/>
            </a:p>
            <a:p>
              <a:pPr indent="0" lvl="0" marL="0" marR="0" rtl="0" algn="ctr">
                <a:lnSpc>
                  <a:spcPct val="90000"/>
                </a:lnSpc>
                <a:spcBef>
                  <a:spcPts val="420"/>
                </a:spcBef>
                <a:spcAft>
                  <a:spcPts val="0"/>
                </a:spcAft>
                <a:buClr>
                  <a:srgbClr val="000000"/>
                </a:buClr>
                <a:buSzPts val="1200"/>
                <a:buFont typeface="Arial"/>
                <a:buNone/>
              </a:pPr>
              <a:r>
                <a:rPr b="0" i="0" lang="en-CA" sz="1200" u="none" cap="none" strike="noStrike">
                  <a:solidFill>
                    <a:schemeClr val="accent2"/>
                  </a:solidFill>
                  <a:latin typeface="Arial"/>
                  <a:ea typeface="Arial"/>
                  <a:cs typeface="Arial"/>
                  <a:sym typeface="Arial"/>
                </a:rPr>
                <a:t>(33514 movies)</a:t>
              </a:r>
              <a:endParaRPr/>
            </a:p>
          </p:txBody>
        </p:sp>
        <p:sp>
          <p:nvSpPr>
            <p:cNvPr id="378" name="Google Shape;378;g2a562841d46_0_70"/>
            <p:cNvSpPr/>
            <p:nvPr/>
          </p:nvSpPr>
          <p:spPr>
            <a:xfrm>
              <a:off x="3043736" y="538572"/>
              <a:ext cx="1161455" cy="448913"/>
            </a:xfrm>
            <a:prstGeom prst="roundRect">
              <a:avLst>
                <a:gd fmla="val 10000" name="adj"/>
              </a:avLst>
            </a:prstGeom>
            <a:gradFill>
              <a:gsLst>
                <a:gs pos="0">
                  <a:srgbClr val="EECDA8"/>
                </a:gs>
                <a:gs pos="35000">
                  <a:srgbClr val="F2DAC2"/>
                </a:gs>
                <a:gs pos="100000">
                  <a:srgbClr val="FBF1E6"/>
                </a:gs>
              </a:gsLst>
              <a:lin ang="16200000" scaled="0"/>
            </a:gradFill>
            <a:ln cap="flat" cmpd="sng" w="9525">
              <a:solidFill>
                <a:srgbClr val="A27D45"/>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a562841d46_0_70"/>
            <p:cNvSpPr txBox="1"/>
            <p:nvPr/>
          </p:nvSpPr>
          <p:spPr>
            <a:xfrm>
              <a:off x="3056884" y="551720"/>
              <a:ext cx="1135159" cy="42261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1" i="0" lang="en-CA" sz="1300" u="none" cap="none" strike="noStrike">
                  <a:solidFill>
                    <a:schemeClr val="dk1"/>
                  </a:solidFill>
                  <a:latin typeface="Arial"/>
                  <a:ea typeface="Arial"/>
                  <a:cs typeface="Arial"/>
                  <a:sym typeface="Arial"/>
                </a:rPr>
                <a:t>VALIDATION</a:t>
              </a:r>
              <a:endParaRPr/>
            </a:p>
          </p:txBody>
        </p:sp>
        <p:sp>
          <p:nvSpPr>
            <p:cNvPr id="380" name="Google Shape;380;g2a562841d46_0_70"/>
            <p:cNvSpPr/>
            <p:nvPr/>
          </p:nvSpPr>
          <p:spPr>
            <a:xfrm>
              <a:off x="3046001" y="1076486"/>
              <a:ext cx="1156925" cy="491752"/>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a562841d46_0_70"/>
            <p:cNvSpPr txBox="1"/>
            <p:nvPr/>
          </p:nvSpPr>
          <p:spPr>
            <a:xfrm>
              <a:off x="3060404" y="1090889"/>
              <a:ext cx="1128119" cy="46294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CA" sz="1200" u="none" cap="none" strike="noStrike">
                  <a:solidFill>
                    <a:schemeClr val="accent3"/>
                  </a:solidFill>
                  <a:latin typeface="Arial"/>
                  <a:ea typeface="Arial"/>
                  <a:cs typeface="Arial"/>
                  <a:sym typeface="Arial"/>
                </a:rPr>
                <a:t>2011 to 2012</a:t>
              </a:r>
              <a:endParaRPr/>
            </a:p>
            <a:p>
              <a:pPr indent="0" lvl="0" marL="0" marR="0" rtl="0" algn="ctr">
                <a:lnSpc>
                  <a:spcPct val="90000"/>
                </a:lnSpc>
                <a:spcBef>
                  <a:spcPts val="420"/>
                </a:spcBef>
                <a:spcAft>
                  <a:spcPts val="0"/>
                </a:spcAft>
                <a:buClr>
                  <a:srgbClr val="000000"/>
                </a:buClr>
                <a:buSzPts val="1200"/>
                <a:buFont typeface="Arial"/>
                <a:buNone/>
              </a:pPr>
              <a:r>
                <a:rPr b="0" i="0" lang="en-CA" sz="1200" u="none" cap="none" strike="noStrike">
                  <a:solidFill>
                    <a:schemeClr val="accent3"/>
                  </a:solidFill>
                  <a:latin typeface="Arial"/>
                  <a:ea typeface="Arial"/>
                  <a:cs typeface="Arial"/>
                  <a:sym typeface="Arial"/>
                </a:rPr>
                <a:t>(3395 movies)</a:t>
              </a:r>
              <a:endParaRPr b="0" i="0" sz="1200" u="none" cap="none" strike="noStrike">
                <a:solidFill>
                  <a:schemeClr val="accent3"/>
                </a:solidFill>
                <a:latin typeface="Arial"/>
                <a:ea typeface="Arial"/>
                <a:cs typeface="Arial"/>
                <a:sym typeface="Arial"/>
              </a:endParaRPr>
            </a:p>
          </p:txBody>
        </p:sp>
        <p:sp>
          <p:nvSpPr>
            <p:cNvPr id="382" name="Google Shape;382;g2a562841d46_0_70"/>
            <p:cNvSpPr/>
            <p:nvPr/>
          </p:nvSpPr>
          <p:spPr>
            <a:xfrm>
              <a:off x="4281135" y="538572"/>
              <a:ext cx="1264268" cy="448913"/>
            </a:xfrm>
            <a:prstGeom prst="roundRect">
              <a:avLst>
                <a:gd fmla="val 10000" name="adj"/>
              </a:avLst>
            </a:prstGeom>
            <a:gradFill>
              <a:gsLst>
                <a:gs pos="0">
                  <a:srgbClr val="B7C3BD"/>
                </a:gs>
                <a:gs pos="35000">
                  <a:srgbClr val="CCD5D2"/>
                </a:gs>
                <a:gs pos="100000">
                  <a:srgbClr val="EBEFEF"/>
                </a:gs>
              </a:gsLst>
              <a:lin ang="16200000" scaled="0"/>
            </a:gradFill>
            <a:ln cap="flat" cmpd="sng" w="9525">
              <a:solidFill>
                <a:srgbClr val="17443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a562841d46_0_70"/>
            <p:cNvSpPr txBox="1"/>
            <p:nvPr/>
          </p:nvSpPr>
          <p:spPr>
            <a:xfrm>
              <a:off x="4294283" y="551720"/>
              <a:ext cx="1237972" cy="42261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1" i="0" lang="en-CA" sz="1300" u="none" cap="none" strike="noStrike">
                  <a:solidFill>
                    <a:schemeClr val="dk1"/>
                  </a:solidFill>
                  <a:latin typeface="Arial"/>
                  <a:ea typeface="Arial"/>
                  <a:cs typeface="Arial"/>
                  <a:sym typeface="Arial"/>
                </a:rPr>
                <a:t>TESTING</a:t>
              </a:r>
              <a:endParaRPr b="0" i="0" sz="1300" u="none" cap="none" strike="noStrike">
                <a:solidFill>
                  <a:schemeClr val="dk1"/>
                </a:solidFill>
                <a:latin typeface="Arial"/>
                <a:ea typeface="Arial"/>
                <a:cs typeface="Arial"/>
                <a:sym typeface="Arial"/>
              </a:endParaRPr>
            </a:p>
          </p:txBody>
        </p:sp>
        <p:sp>
          <p:nvSpPr>
            <p:cNvPr id="384" name="Google Shape;384;g2a562841d46_0_70"/>
            <p:cNvSpPr/>
            <p:nvPr/>
          </p:nvSpPr>
          <p:spPr>
            <a:xfrm>
              <a:off x="4283600" y="1076486"/>
              <a:ext cx="1259336" cy="491752"/>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a562841d46_0_70"/>
            <p:cNvSpPr txBox="1"/>
            <p:nvPr/>
          </p:nvSpPr>
          <p:spPr>
            <a:xfrm>
              <a:off x="4298003" y="1090889"/>
              <a:ext cx="1230530" cy="46294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CA" sz="1200" u="none" cap="none" strike="noStrike">
                  <a:solidFill>
                    <a:schemeClr val="accent4"/>
                  </a:solidFill>
                  <a:latin typeface="Arial"/>
                  <a:ea typeface="Arial"/>
                  <a:cs typeface="Arial"/>
                  <a:sym typeface="Arial"/>
                </a:rPr>
                <a:t>2013 to 2017</a:t>
              </a:r>
              <a:endParaRPr/>
            </a:p>
            <a:p>
              <a:pPr indent="0" lvl="0" marL="0" marR="0" rtl="0" algn="ctr">
                <a:lnSpc>
                  <a:spcPct val="90000"/>
                </a:lnSpc>
                <a:spcBef>
                  <a:spcPts val="420"/>
                </a:spcBef>
                <a:spcAft>
                  <a:spcPts val="0"/>
                </a:spcAft>
                <a:buClr>
                  <a:srgbClr val="000000"/>
                </a:buClr>
                <a:buSzPts val="1200"/>
                <a:buFont typeface="Arial"/>
                <a:buNone/>
              </a:pPr>
              <a:r>
                <a:rPr b="0" i="0" lang="en-CA" sz="1200" u="none" cap="none" strike="noStrike">
                  <a:solidFill>
                    <a:schemeClr val="accent4"/>
                  </a:solidFill>
                  <a:latin typeface="Arial"/>
                  <a:ea typeface="Arial"/>
                  <a:cs typeface="Arial"/>
                  <a:sym typeface="Arial"/>
                </a:rPr>
                <a:t>(7912 movies)</a:t>
              </a:r>
              <a:endParaRPr b="0" i="0" sz="1200" u="none" cap="none" strike="noStrike">
                <a:solidFill>
                  <a:schemeClr val="accent4"/>
                </a:solidFill>
                <a:latin typeface="Arial"/>
                <a:ea typeface="Arial"/>
                <a:cs typeface="Arial"/>
                <a:sym typeface="Arial"/>
              </a:endParaRPr>
            </a:p>
          </p:txBody>
        </p:sp>
      </p:grpSp>
      <p:grpSp>
        <p:nvGrpSpPr>
          <p:cNvPr id="386" name="Google Shape;386;g2a562841d46_0_70"/>
          <p:cNvGrpSpPr/>
          <p:nvPr/>
        </p:nvGrpSpPr>
        <p:grpSpPr>
          <a:xfrm>
            <a:off x="3999956" y="2053311"/>
            <a:ext cx="5793821" cy="4442084"/>
            <a:chOff x="2831" y="1457"/>
            <a:chExt cx="5793821" cy="4442084"/>
          </a:xfrm>
        </p:grpSpPr>
        <p:sp>
          <p:nvSpPr>
            <p:cNvPr id="387" name="Google Shape;387;g2a562841d46_0_70"/>
            <p:cNvSpPr/>
            <p:nvPr/>
          </p:nvSpPr>
          <p:spPr>
            <a:xfrm>
              <a:off x="2831" y="1457"/>
              <a:ext cx="5793821" cy="2506694"/>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a562841d46_0_70"/>
            <p:cNvSpPr txBox="1"/>
            <p:nvPr/>
          </p:nvSpPr>
          <p:spPr>
            <a:xfrm>
              <a:off x="76250" y="74876"/>
              <a:ext cx="5646983" cy="235985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Split Dataset</a:t>
              </a:r>
              <a:endParaRPr b="0" i="0" sz="2400" u="none" cap="none" strike="noStrike">
                <a:solidFill>
                  <a:schemeClr val="dk1"/>
                </a:solidFill>
                <a:latin typeface="Arial"/>
                <a:ea typeface="Arial"/>
                <a:cs typeface="Arial"/>
                <a:sym typeface="Arial"/>
              </a:endParaRPr>
            </a:p>
          </p:txBody>
        </p:sp>
        <p:sp>
          <p:nvSpPr>
            <p:cNvPr id="389" name="Google Shape;389;g2a562841d46_0_70"/>
            <p:cNvSpPr/>
            <p:nvPr/>
          </p:nvSpPr>
          <p:spPr>
            <a:xfrm>
              <a:off x="2831" y="2639931"/>
              <a:ext cx="5793821" cy="1803610"/>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a562841d46_0_70"/>
            <p:cNvSpPr txBox="1"/>
            <p:nvPr/>
          </p:nvSpPr>
          <p:spPr>
            <a:xfrm>
              <a:off x="55657" y="2692757"/>
              <a:ext cx="5688169" cy="169795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Feature Scaling</a:t>
              </a:r>
              <a:endParaRPr b="0" i="0" sz="2400" u="none" cap="none" strike="noStrike">
                <a:solidFill>
                  <a:schemeClr val="dk1"/>
                </a:solidFill>
                <a:latin typeface="Arial"/>
                <a:ea typeface="Arial"/>
                <a:cs typeface="Arial"/>
                <a:sym typeface="Arial"/>
              </a:endParaRPr>
            </a:p>
          </p:txBody>
        </p:sp>
      </p:grpSp>
      <p:grpSp>
        <p:nvGrpSpPr>
          <p:cNvPr id="391" name="Google Shape;391;g2a562841d46_0_70"/>
          <p:cNvGrpSpPr/>
          <p:nvPr/>
        </p:nvGrpSpPr>
        <p:grpSpPr>
          <a:xfrm>
            <a:off x="4121324" y="5276194"/>
            <a:ext cx="5184745" cy="985646"/>
            <a:chOff x="1675" y="286"/>
            <a:chExt cx="5184745" cy="985646"/>
          </a:xfrm>
        </p:grpSpPr>
        <p:sp>
          <p:nvSpPr>
            <p:cNvPr id="392" name="Google Shape;392;g2a562841d46_0_70"/>
            <p:cNvSpPr/>
            <p:nvPr/>
          </p:nvSpPr>
          <p:spPr>
            <a:xfrm>
              <a:off x="1675" y="286"/>
              <a:ext cx="1798376" cy="425692"/>
            </a:xfrm>
            <a:prstGeom prst="roundRect">
              <a:avLst>
                <a:gd fmla="val 10000" name="adj"/>
              </a:avLst>
            </a:prstGeom>
            <a:solidFill>
              <a:schemeClr val="accent2">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a562841d46_0_70"/>
            <p:cNvSpPr txBox="1"/>
            <p:nvPr/>
          </p:nvSpPr>
          <p:spPr>
            <a:xfrm>
              <a:off x="14143" y="12754"/>
              <a:ext cx="1773440" cy="400756"/>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CA" sz="1300" u="none" cap="none" strike="noStrike">
                  <a:solidFill>
                    <a:schemeClr val="lt1"/>
                  </a:solidFill>
                  <a:latin typeface="Arial"/>
                  <a:ea typeface="Arial"/>
                  <a:cs typeface="Arial"/>
                  <a:sym typeface="Arial"/>
                </a:rPr>
                <a:t>Continuous Values</a:t>
              </a:r>
              <a:endParaRPr b="0" i="0" sz="1300" u="none" cap="none" strike="noStrike">
                <a:solidFill>
                  <a:schemeClr val="lt1"/>
                </a:solidFill>
                <a:latin typeface="Arial"/>
                <a:ea typeface="Arial"/>
                <a:cs typeface="Arial"/>
                <a:sym typeface="Arial"/>
              </a:endParaRPr>
            </a:p>
          </p:txBody>
        </p:sp>
        <p:sp>
          <p:nvSpPr>
            <p:cNvPr id="394" name="Google Shape;394;g2a562841d46_0_70"/>
            <p:cNvSpPr/>
            <p:nvPr/>
          </p:nvSpPr>
          <p:spPr>
            <a:xfrm>
              <a:off x="1675" y="560240"/>
              <a:ext cx="1798376" cy="425692"/>
            </a:xfrm>
            <a:prstGeom prst="roundRect">
              <a:avLst>
                <a:gd fmla="val 10000" name="adj"/>
              </a:avLst>
            </a:prstGeom>
            <a:solidFill>
              <a:schemeClr val="accent3">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a562841d46_0_70"/>
            <p:cNvSpPr txBox="1"/>
            <p:nvPr/>
          </p:nvSpPr>
          <p:spPr>
            <a:xfrm>
              <a:off x="14143" y="572708"/>
              <a:ext cx="1773440" cy="400756"/>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CA" sz="1300" u="none" cap="none" strike="noStrike">
                  <a:solidFill>
                    <a:schemeClr val="lt1"/>
                  </a:solidFill>
                  <a:latin typeface="Arial"/>
                  <a:ea typeface="Arial"/>
                  <a:cs typeface="Arial"/>
                  <a:sym typeface="Arial"/>
                </a:rPr>
                <a:t>Binary Values</a:t>
              </a:r>
              <a:endParaRPr b="0" i="0" sz="1300" u="none" cap="none" strike="noStrike">
                <a:solidFill>
                  <a:schemeClr val="lt1"/>
                </a:solidFill>
                <a:latin typeface="Arial"/>
                <a:ea typeface="Arial"/>
                <a:cs typeface="Arial"/>
                <a:sym typeface="Arial"/>
              </a:endParaRPr>
            </a:p>
          </p:txBody>
        </p:sp>
        <p:sp>
          <p:nvSpPr>
            <p:cNvPr id="396" name="Google Shape;396;g2a562841d46_0_70"/>
            <p:cNvSpPr/>
            <p:nvPr/>
          </p:nvSpPr>
          <p:spPr>
            <a:xfrm>
              <a:off x="1844684" y="286"/>
              <a:ext cx="3341722" cy="425692"/>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a562841d46_0_70"/>
            <p:cNvSpPr txBox="1"/>
            <p:nvPr/>
          </p:nvSpPr>
          <p:spPr>
            <a:xfrm>
              <a:off x="1857152" y="12754"/>
              <a:ext cx="3316786" cy="400756"/>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rgbClr val="000000"/>
                </a:buClr>
                <a:buSzPts val="1300"/>
                <a:buFont typeface="Arial"/>
                <a:buNone/>
              </a:pPr>
              <a:r>
                <a:rPr b="0" i="0" lang="en-CA" sz="1300" u="none" cap="none" strike="noStrike">
                  <a:solidFill>
                    <a:schemeClr val="accent2"/>
                  </a:solidFill>
                  <a:latin typeface="Arial"/>
                  <a:ea typeface="Arial"/>
                  <a:cs typeface="Arial"/>
                  <a:sym typeface="Arial"/>
                </a:rPr>
                <a:t>Remove mean and scale to unit variance</a:t>
              </a:r>
              <a:endParaRPr b="0" i="0" sz="1300" u="none" cap="none" strike="noStrike">
                <a:solidFill>
                  <a:schemeClr val="accent2"/>
                </a:solidFill>
                <a:latin typeface="Arial"/>
                <a:ea typeface="Arial"/>
                <a:cs typeface="Arial"/>
                <a:sym typeface="Arial"/>
              </a:endParaRPr>
            </a:p>
          </p:txBody>
        </p:sp>
        <p:sp>
          <p:nvSpPr>
            <p:cNvPr id="398" name="Google Shape;398;g2a562841d46_0_70"/>
            <p:cNvSpPr/>
            <p:nvPr/>
          </p:nvSpPr>
          <p:spPr>
            <a:xfrm>
              <a:off x="1844698" y="560240"/>
              <a:ext cx="3341722" cy="425692"/>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a562841d46_0_70"/>
            <p:cNvSpPr txBox="1"/>
            <p:nvPr/>
          </p:nvSpPr>
          <p:spPr>
            <a:xfrm>
              <a:off x="1857166" y="572708"/>
              <a:ext cx="3316786" cy="400756"/>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rgbClr val="000000"/>
                </a:buClr>
                <a:buSzPts val="1300"/>
                <a:buFont typeface="Arial"/>
                <a:buNone/>
              </a:pPr>
              <a:r>
                <a:rPr b="0" i="0" lang="en-CA" sz="1300" u="none" cap="none" strike="noStrike">
                  <a:solidFill>
                    <a:schemeClr val="accent3"/>
                  </a:solidFill>
                  <a:latin typeface="Arial"/>
                  <a:ea typeface="Arial"/>
                  <a:cs typeface="Arial"/>
                  <a:sym typeface="Arial"/>
                </a:rPr>
                <a:t>Transform (0, 1) to (-1, 1)</a:t>
              </a:r>
              <a:endParaRPr b="0" i="0" sz="1300" u="none" cap="none" strike="noStrike">
                <a:solidFill>
                  <a:schemeClr val="accent3"/>
                </a:solidFill>
                <a:latin typeface="Arial"/>
                <a:ea typeface="Arial"/>
                <a:cs typeface="Arial"/>
                <a:sym typeface="Arial"/>
              </a:endParaRPr>
            </a:p>
          </p:txBody>
        </p:sp>
      </p:grpSp>
      <p:pic>
        <p:nvPicPr>
          <p:cNvPr id="400" name="Google Shape;400;g2a562841d46_0_70"/>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a59a1338b5_0_6"/>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Model Selection</a:t>
            </a:r>
            <a:endParaRPr/>
          </a:p>
        </p:txBody>
      </p:sp>
      <p:grpSp>
        <p:nvGrpSpPr>
          <p:cNvPr id="407" name="Google Shape;407;g2a59a1338b5_0_6"/>
          <p:cNvGrpSpPr/>
          <p:nvPr/>
        </p:nvGrpSpPr>
        <p:grpSpPr>
          <a:xfrm>
            <a:off x="1172241" y="3934231"/>
            <a:ext cx="2915468" cy="1332297"/>
            <a:chOff x="5343500" y="946003"/>
            <a:chExt cx="2728210" cy="999248"/>
          </a:xfrm>
        </p:grpSpPr>
        <p:sp>
          <p:nvSpPr>
            <p:cNvPr id="408" name="Google Shape;408;g2a59a1338b5_0_6"/>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Model Training</a:t>
              </a:r>
              <a:endParaRPr b="1" i="0" sz="1500" u="none" cap="none" strike="noStrike">
                <a:solidFill>
                  <a:srgbClr val="840D35"/>
                </a:solidFill>
                <a:latin typeface="Roboto"/>
                <a:ea typeface="Roboto"/>
                <a:cs typeface="Roboto"/>
                <a:sym typeface="Roboto"/>
              </a:endParaRPr>
            </a:p>
          </p:txBody>
        </p:sp>
        <p:sp>
          <p:nvSpPr>
            <p:cNvPr id="409" name="Google Shape;409;g2a59a1338b5_0_6"/>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Use </a:t>
              </a:r>
              <a:r>
                <a:rPr b="1" i="0" lang="en-CA" sz="1000" u="none" cap="none" strike="noStrike">
                  <a:solidFill>
                    <a:srgbClr val="840D35"/>
                  </a:solidFill>
                  <a:latin typeface="Roboto"/>
                  <a:ea typeface="Roboto"/>
                  <a:cs typeface="Roboto"/>
                  <a:sym typeface="Roboto"/>
                </a:rPr>
                <a:t>MLPClassifier</a:t>
              </a:r>
              <a:r>
                <a:rPr b="0" i="0" lang="en-CA" sz="1000" u="none" cap="none" strike="noStrike">
                  <a:solidFill>
                    <a:srgbClr val="840D35"/>
                  </a:solidFill>
                  <a:latin typeface="Roboto"/>
                  <a:ea typeface="Roboto"/>
                  <a:cs typeface="Roboto"/>
                  <a:sym typeface="Roboto"/>
                </a:rPr>
                <a:t> from </a:t>
              </a:r>
              <a:r>
                <a:rPr b="1" i="0" lang="en-CA" sz="1000" u="none" cap="none" strike="noStrike">
                  <a:solidFill>
                    <a:srgbClr val="840D35"/>
                  </a:solidFill>
                  <a:latin typeface="Roboto"/>
                  <a:ea typeface="Roboto"/>
                  <a:cs typeface="Roboto"/>
                  <a:sym typeface="Roboto"/>
                </a:rPr>
                <a:t>scikit-learn</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Wrap model in </a:t>
              </a:r>
              <a:r>
                <a:rPr b="1" i="0" lang="en-CA" sz="1000" u="none" cap="none" strike="noStrike">
                  <a:solidFill>
                    <a:srgbClr val="840D35"/>
                  </a:solidFill>
                  <a:latin typeface="Roboto"/>
                  <a:ea typeface="Roboto"/>
                  <a:cs typeface="Roboto"/>
                  <a:sym typeface="Roboto"/>
                </a:rPr>
                <a:t>MultiOutputClassifier</a:t>
              </a:r>
              <a:endParaRPr b="1"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Tune hyperparameters based on balanced accuracy on validation set</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Select best model</a:t>
              </a:r>
              <a:endParaRPr b="0" i="0" sz="1000" u="none" cap="none" strike="noStrike">
                <a:solidFill>
                  <a:srgbClr val="840D35"/>
                </a:solidFill>
                <a:latin typeface="Roboto"/>
                <a:ea typeface="Roboto"/>
                <a:cs typeface="Roboto"/>
                <a:sym typeface="Roboto"/>
              </a:endParaRPr>
            </a:p>
          </p:txBody>
        </p:sp>
      </p:grpSp>
      <p:grpSp>
        <p:nvGrpSpPr>
          <p:cNvPr id="410" name="Google Shape;410;g2a59a1338b5_0_6"/>
          <p:cNvGrpSpPr/>
          <p:nvPr/>
        </p:nvGrpSpPr>
        <p:grpSpPr>
          <a:xfrm>
            <a:off x="623639" y="5266726"/>
            <a:ext cx="3136161" cy="1591276"/>
            <a:chOff x="4732925" y="946003"/>
            <a:chExt cx="3490441" cy="1193487"/>
          </a:xfrm>
        </p:grpSpPr>
        <p:grpSp>
          <p:nvGrpSpPr>
            <p:cNvPr id="411" name="Google Shape;411;g2a59a1338b5_0_6"/>
            <p:cNvGrpSpPr/>
            <p:nvPr/>
          </p:nvGrpSpPr>
          <p:grpSpPr>
            <a:xfrm>
              <a:off x="4732925" y="1142460"/>
              <a:ext cx="529800" cy="997030"/>
              <a:chOff x="4318975" y="1084322"/>
              <a:chExt cx="529800" cy="590378"/>
            </a:xfrm>
          </p:grpSpPr>
          <p:sp>
            <p:nvSpPr>
              <p:cNvPr id="412" name="Google Shape;412;g2a59a1338b5_0_6"/>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g2a59a1338b5_0_6"/>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414" name="Google Shape;414;g2a59a1338b5_0_6"/>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Evaluation</a:t>
              </a:r>
              <a:endParaRPr b="1" i="0" sz="1500" u="none" cap="none" strike="noStrike">
                <a:solidFill>
                  <a:srgbClr val="858585"/>
                </a:solidFill>
                <a:latin typeface="Roboto"/>
                <a:ea typeface="Roboto"/>
                <a:cs typeface="Roboto"/>
                <a:sym typeface="Roboto"/>
              </a:endParaRPr>
            </a:p>
          </p:txBody>
        </p:sp>
        <p:sp>
          <p:nvSpPr>
            <p:cNvPr id="415" name="Google Shape;415;g2a59a1338b5_0_6"/>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Predict class labels using test set</a:t>
              </a:r>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various classification metrics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feature importance</a:t>
              </a:r>
              <a:endParaRPr b="0" i="0" sz="1000" u="none" cap="none" strike="noStrike">
                <a:solidFill>
                  <a:srgbClr val="858585"/>
                </a:solidFill>
                <a:latin typeface="Roboto"/>
                <a:ea typeface="Roboto"/>
                <a:cs typeface="Roboto"/>
                <a:sym typeface="Roboto"/>
              </a:endParaRPr>
            </a:p>
          </p:txBody>
        </p:sp>
      </p:grpSp>
      <p:grpSp>
        <p:nvGrpSpPr>
          <p:cNvPr id="416" name="Google Shape;416;g2a59a1338b5_0_6"/>
          <p:cNvGrpSpPr/>
          <p:nvPr/>
        </p:nvGrpSpPr>
        <p:grpSpPr>
          <a:xfrm>
            <a:off x="623614" y="4191211"/>
            <a:ext cx="476025" cy="1329354"/>
            <a:chOff x="4318975" y="1084322"/>
            <a:chExt cx="529800" cy="590378"/>
          </a:xfrm>
        </p:grpSpPr>
        <p:sp>
          <p:nvSpPr>
            <p:cNvPr id="417" name="Google Shape;417;g2a59a1338b5_0_6"/>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8" name="Google Shape;418;g2a59a1338b5_0_6"/>
            <p:cNvCxnSpPr/>
            <p:nvPr/>
          </p:nvCxnSpPr>
          <p:spPr>
            <a:xfrm rot="10800000">
              <a:off x="4318975" y="1084322"/>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419" name="Google Shape;419;g2a59a1338b5_0_6"/>
          <p:cNvGrpSpPr/>
          <p:nvPr/>
        </p:nvGrpSpPr>
        <p:grpSpPr>
          <a:xfrm>
            <a:off x="4012525" y="1591800"/>
            <a:ext cx="5852973" cy="5024701"/>
            <a:chOff x="2107" y="3411"/>
            <a:chExt cx="4311900" cy="4289118"/>
          </a:xfrm>
        </p:grpSpPr>
        <p:sp>
          <p:nvSpPr>
            <p:cNvPr id="420" name="Google Shape;420;g2a59a1338b5_0_6"/>
            <p:cNvSpPr/>
            <p:nvPr/>
          </p:nvSpPr>
          <p:spPr>
            <a:xfrm>
              <a:off x="2107" y="3411"/>
              <a:ext cx="4311900" cy="1358400"/>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a59a1338b5_0_6"/>
            <p:cNvSpPr txBox="1"/>
            <p:nvPr/>
          </p:nvSpPr>
          <p:spPr>
            <a:xfrm>
              <a:off x="51675" y="52979"/>
              <a:ext cx="4212900" cy="1593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Select Model</a:t>
              </a:r>
              <a:endParaRPr/>
            </a:p>
            <a:p>
              <a:pPr indent="0" lvl="0" marL="0" marR="0" rtl="0" algn="ctr">
                <a:lnSpc>
                  <a:spcPct val="90000"/>
                </a:lnSpc>
                <a:spcBef>
                  <a:spcPts val="84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2" name="Google Shape;422;g2a59a1338b5_0_6"/>
            <p:cNvSpPr/>
            <p:nvPr/>
          </p:nvSpPr>
          <p:spPr>
            <a:xfrm>
              <a:off x="2107" y="1555928"/>
              <a:ext cx="4311900" cy="2736600"/>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a59a1338b5_0_6"/>
            <p:cNvSpPr txBox="1"/>
            <p:nvPr/>
          </p:nvSpPr>
          <p:spPr>
            <a:xfrm>
              <a:off x="74120" y="1646283"/>
              <a:ext cx="4167900" cy="2574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Select Parameters</a:t>
              </a:r>
              <a:endParaRPr b="0" i="0" sz="2400" u="none" cap="none" strike="noStrike">
                <a:solidFill>
                  <a:schemeClr val="dk1"/>
                </a:solidFill>
                <a:latin typeface="Arial"/>
                <a:ea typeface="Arial"/>
                <a:cs typeface="Arial"/>
                <a:sym typeface="Arial"/>
              </a:endParaRPr>
            </a:p>
          </p:txBody>
        </p:sp>
      </p:grpSp>
      <p:pic>
        <p:nvPicPr>
          <p:cNvPr id="424" name="Google Shape;424;g2a59a1338b5_0_6"/>
          <p:cNvPicPr preferRelativeResize="0"/>
          <p:nvPr/>
        </p:nvPicPr>
        <p:blipFill rotWithShape="1">
          <a:blip r:embed="rId3">
            <a:alphaModFix/>
          </a:blip>
          <a:srcRect b="0" l="0" r="0" t="0"/>
          <a:stretch/>
        </p:blipFill>
        <p:spPr>
          <a:xfrm>
            <a:off x="4995442" y="4042944"/>
            <a:ext cx="3951330" cy="1223773"/>
          </a:xfrm>
          <a:prstGeom prst="rect">
            <a:avLst/>
          </a:prstGeom>
          <a:noFill/>
          <a:ln cap="flat" cmpd="sng" w="2857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pic>
        <p:nvPicPr>
          <p:cNvPr id="425" name="Google Shape;425;g2a59a1338b5_0_6"/>
          <p:cNvPicPr preferRelativeResize="0"/>
          <p:nvPr/>
        </p:nvPicPr>
        <p:blipFill rotWithShape="1">
          <a:blip r:embed="rId4">
            <a:alphaModFix/>
          </a:blip>
          <a:srcRect b="0" l="0" r="0" t="0"/>
          <a:stretch/>
        </p:blipFill>
        <p:spPr>
          <a:xfrm>
            <a:off x="4993005" y="2719740"/>
            <a:ext cx="3951330" cy="327732"/>
          </a:xfrm>
          <a:prstGeom prst="rect">
            <a:avLst/>
          </a:prstGeom>
          <a:noFill/>
          <a:ln>
            <a:noFill/>
          </a:ln>
        </p:spPr>
      </p:pic>
      <p:pic>
        <p:nvPicPr>
          <p:cNvPr id="426" name="Google Shape;426;g2a59a1338b5_0_6"/>
          <p:cNvPicPr preferRelativeResize="0"/>
          <p:nvPr/>
        </p:nvPicPr>
        <p:blipFill rotWithShape="1">
          <a:blip r:embed="rId5">
            <a:alphaModFix/>
          </a:blip>
          <a:srcRect b="0" l="0" r="0" t="0"/>
          <a:stretch/>
        </p:blipFill>
        <p:spPr>
          <a:xfrm>
            <a:off x="5166984" y="2215854"/>
            <a:ext cx="3608247" cy="338473"/>
          </a:xfrm>
          <a:prstGeom prst="rect">
            <a:avLst/>
          </a:prstGeom>
          <a:noFill/>
          <a:ln>
            <a:noFill/>
          </a:ln>
        </p:spPr>
      </p:pic>
      <p:pic>
        <p:nvPicPr>
          <p:cNvPr id="427" name="Google Shape;427;g2a59a1338b5_0_6"/>
          <p:cNvPicPr preferRelativeResize="0"/>
          <p:nvPr/>
        </p:nvPicPr>
        <p:blipFill rotWithShape="1">
          <a:blip r:embed="rId6">
            <a:alphaModFix/>
          </a:blip>
          <a:srcRect b="0" l="0" r="0" t="0"/>
          <a:stretch/>
        </p:blipFill>
        <p:spPr>
          <a:xfrm>
            <a:off x="10080000" y="3960000"/>
            <a:ext cx="1524000" cy="2286000"/>
          </a:xfrm>
          <a:prstGeom prst="rect">
            <a:avLst/>
          </a:prstGeom>
          <a:noFill/>
          <a:ln>
            <a:noFill/>
          </a:ln>
        </p:spPr>
      </p:pic>
      <p:grpSp>
        <p:nvGrpSpPr>
          <p:cNvPr id="428" name="Google Shape;428;g2a59a1338b5_0_6"/>
          <p:cNvGrpSpPr/>
          <p:nvPr/>
        </p:nvGrpSpPr>
        <p:grpSpPr>
          <a:xfrm>
            <a:off x="623416" y="2599800"/>
            <a:ext cx="3368807" cy="1591400"/>
            <a:chOff x="4732925" y="946003"/>
            <a:chExt cx="3768662" cy="1193580"/>
          </a:xfrm>
        </p:grpSpPr>
        <p:sp>
          <p:nvSpPr>
            <p:cNvPr id="429" name="Google Shape;429;g2a59a1338b5_0_6"/>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430" name="Google Shape;430;g2a59a1338b5_0_6"/>
            <p:cNvSpPr txBox="1"/>
            <p:nvPr/>
          </p:nvSpPr>
          <p:spPr>
            <a:xfrm>
              <a:off x="5343487" y="1222254"/>
              <a:ext cx="3158100" cy="724500"/>
            </a:xfrm>
            <a:prstGeom prst="rect">
              <a:avLst/>
            </a:prstGeom>
            <a:noFill/>
            <a:ln>
              <a:noFill/>
            </a:ln>
          </p:spPr>
          <p:txBody>
            <a:bodyPr anchorCtr="0" anchor="t" bIns="121900" lIns="121900" spcFirstLastPara="1" rIns="121900" wrap="square" tIns="121900">
              <a:noAutofit/>
            </a:bodyPr>
            <a:lstStyle/>
            <a:p>
              <a:pPr indent="-89998" lvl="0" marL="89998"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8" lvl="0" marL="89998"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8" lvl="0" marL="89998"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nvGrpSpPr>
            <p:cNvPr id="431" name="Google Shape;431;g2a59a1338b5_0_6"/>
            <p:cNvGrpSpPr/>
            <p:nvPr/>
          </p:nvGrpSpPr>
          <p:grpSpPr>
            <a:xfrm>
              <a:off x="4732925" y="1140987"/>
              <a:ext cx="529800" cy="998596"/>
              <a:chOff x="4318975" y="1083450"/>
              <a:chExt cx="529800" cy="591305"/>
            </a:xfrm>
          </p:grpSpPr>
          <p:sp>
            <p:nvSpPr>
              <p:cNvPr id="432" name="Google Shape;432;g2a59a1338b5_0_6"/>
              <p:cNvSpPr/>
              <p:nvPr/>
            </p:nvSpPr>
            <p:spPr>
              <a:xfrm>
                <a:off x="4517129" y="1083455"/>
                <a:ext cx="133500" cy="5913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g2a59a1338b5_0_6"/>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sp>
        <p:nvSpPr>
          <p:cNvPr id="434" name="Google Shape;434;g2a59a1338b5_0_6"/>
          <p:cNvSpPr txBox="1"/>
          <p:nvPr/>
        </p:nvSpPr>
        <p:spPr>
          <a:xfrm>
            <a:off x="3993400" y="5340475"/>
            <a:ext cx="5853000" cy="12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CA" sz="1600" u="sng">
                <a:solidFill>
                  <a:srgbClr val="212529"/>
                </a:solidFill>
                <a:highlight>
                  <a:srgbClr val="FFFFFF"/>
                </a:highlight>
                <a:latin typeface="Roboto"/>
                <a:ea typeface="Roboto"/>
                <a:cs typeface="Roboto"/>
                <a:sym typeface="Roboto"/>
              </a:rPr>
              <a:t>From Stack Overflow:</a:t>
            </a:r>
            <a:br>
              <a:rPr lang="en-CA" sz="1600" u="sng">
                <a:solidFill>
                  <a:srgbClr val="212529"/>
                </a:solidFill>
                <a:highlight>
                  <a:srgbClr val="FFFFFF"/>
                </a:highlight>
                <a:latin typeface="Roboto"/>
                <a:ea typeface="Roboto"/>
                <a:cs typeface="Roboto"/>
                <a:sym typeface="Roboto"/>
              </a:rPr>
            </a:br>
            <a:r>
              <a:rPr lang="en-CA" sz="1600">
                <a:solidFill>
                  <a:srgbClr val="212529"/>
                </a:solidFill>
                <a:latin typeface="Roboto"/>
                <a:ea typeface="Roboto"/>
                <a:cs typeface="Roboto"/>
                <a:sym typeface="Roboto"/>
              </a:rPr>
              <a:t>The solver </a:t>
            </a:r>
            <a:r>
              <a:rPr b="1" lang="en-CA" sz="1500">
                <a:solidFill>
                  <a:srgbClr val="212529"/>
                </a:solidFill>
                <a:latin typeface="Roboto"/>
                <a:ea typeface="Roboto"/>
                <a:cs typeface="Roboto"/>
                <a:sym typeface="Roboto"/>
              </a:rPr>
              <a:t>Limited Memory Broyden-Fletcher-Goldfarb-Shanno Algorithm</a:t>
            </a:r>
            <a:r>
              <a:rPr b="1" lang="en-CA" sz="1600">
                <a:solidFill>
                  <a:srgbClr val="212529"/>
                </a:solidFill>
                <a:latin typeface="Roboto"/>
                <a:ea typeface="Roboto"/>
                <a:cs typeface="Roboto"/>
                <a:sym typeface="Roboto"/>
              </a:rPr>
              <a:t> </a:t>
            </a:r>
            <a:r>
              <a:rPr lang="en-CA" sz="1600">
                <a:solidFill>
                  <a:srgbClr val="212529"/>
                </a:solidFill>
                <a:latin typeface="Roboto"/>
                <a:ea typeface="Roboto"/>
                <a:cs typeface="Roboto"/>
                <a:sym typeface="Roboto"/>
              </a:rPr>
              <a:t>(‘lbfgs’) does not use a learning rate because it is a quasi Newton method.</a:t>
            </a:r>
            <a:endParaRPr sz="1600">
              <a:solidFill>
                <a:srgbClr val="3F3F3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a59a1338b5_0_1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Parameter Tuning</a:t>
            </a:r>
            <a:endParaRPr/>
          </a:p>
        </p:txBody>
      </p:sp>
      <p:grpSp>
        <p:nvGrpSpPr>
          <p:cNvPr id="441" name="Google Shape;441;g2a59a1338b5_0_12"/>
          <p:cNvGrpSpPr/>
          <p:nvPr/>
        </p:nvGrpSpPr>
        <p:grpSpPr>
          <a:xfrm>
            <a:off x="623416" y="2599800"/>
            <a:ext cx="3368720" cy="1591400"/>
            <a:chOff x="4732925" y="946003"/>
            <a:chExt cx="3768565" cy="1193580"/>
          </a:xfrm>
        </p:grpSpPr>
        <p:grpSp>
          <p:nvGrpSpPr>
            <p:cNvPr id="442" name="Google Shape;442;g2a59a1338b5_0_12"/>
            <p:cNvGrpSpPr/>
            <p:nvPr/>
          </p:nvGrpSpPr>
          <p:grpSpPr>
            <a:xfrm>
              <a:off x="4732925" y="1140987"/>
              <a:ext cx="529800" cy="998596"/>
              <a:chOff x="4318975" y="1083450"/>
              <a:chExt cx="529800" cy="591305"/>
            </a:xfrm>
          </p:grpSpPr>
          <p:sp>
            <p:nvSpPr>
              <p:cNvPr id="443" name="Google Shape;443;g2a59a1338b5_0_12"/>
              <p:cNvSpPr/>
              <p:nvPr/>
            </p:nvSpPr>
            <p:spPr>
              <a:xfrm>
                <a:off x="4517129" y="1083455"/>
                <a:ext cx="133500" cy="5913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4" name="Google Shape;444;g2a59a1338b5_0_12"/>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445" name="Google Shape;445;g2a59a1338b5_0_12"/>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446" name="Google Shape;446;g2a59a1338b5_0_12"/>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grpSp>
        <p:nvGrpSpPr>
          <p:cNvPr id="447" name="Google Shape;447;g2a59a1338b5_0_12"/>
          <p:cNvGrpSpPr/>
          <p:nvPr/>
        </p:nvGrpSpPr>
        <p:grpSpPr>
          <a:xfrm>
            <a:off x="1172241" y="3934231"/>
            <a:ext cx="2915468" cy="1332297"/>
            <a:chOff x="5343500" y="946003"/>
            <a:chExt cx="2728210" cy="999248"/>
          </a:xfrm>
        </p:grpSpPr>
        <p:sp>
          <p:nvSpPr>
            <p:cNvPr id="448" name="Google Shape;448;g2a59a1338b5_0_12"/>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Model Training</a:t>
              </a:r>
              <a:endParaRPr b="1" i="0" sz="1500" u="none" cap="none" strike="noStrike">
                <a:solidFill>
                  <a:srgbClr val="840D35"/>
                </a:solidFill>
                <a:latin typeface="Roboto"/>
                <a:ea typeface="Roboto"/>
                <a:cs typeface="Roboto"/>
                <a:sym typeface="Roboto"/>
              </a:endParaRPr>
            </a:p>
          </p:txBody>
        </p:sp>
        <p:sp>
          <p:nvSpPr>
            <p:cNvPr id="449" name="Google Shape;449;g2a59a1338b5_0_12"/>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Use </a:t>
              </a:r>
              <a:r>
                <a:rPr b="1" i="0" lang="en-CA" sz="1000" u="none" cap="none" strike="noStrike">
                  <a:solidFill>
                    <a:srgbClr val="840D35"/>
                  </a:solidFill>
                  <a:latin typeface="Roboto"/>
                  <a:ea typeface="Roboto"/>
                  <a:cs typeface="Roboto"/>
                  <a:sym typeface="Roboto"/>
                </a:rPr>
                <a:t>MLPClassifier</a:t>
              </a:r>
              <a:r>
                <a:rPr b="0" i="0" lang="en-CA" sz="1000" u="none" cap="none" strike="noStrike">
                  <a:solidFill>
                    <a:srgbClr val="840D35"/>
                  </a:solidFill>
                  <a:latin typeface="Roboto"/>
                  <a:ea typeface="Roboto"/>
                  <a:cs typeface="Roboto"/>
                  <a:sym typeface="Roboto"/>
                </a:rPr>
                <a:t> from </a:t>
              </a:r>
              <a:r>
                <a:rPr b="1" i="0" lang="en-CA" sz="1000" u="none" cap="none" strike="noStrike">
                  <a:solidFill>
                    <a:srgbClr val="840D35"/>
                  </a:solidFill>
                  <a:latin typeface="Roboto"/>
                  <a:ea typeface="Roboto"/>
                  <a:cs typeface="Roboto"/>
                  <a:sym typeface="Roboto"/>
                </a:rPr>
                <a:t>scikit-learn</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Wrap model in </a:t>
              </a:r>
              <a:r>
                <a:rPr b="1" i="0" lang="en-CA" sz="1000" u="none" cap="none" strike="noStrike">
                  <a:solidFill>
                    <a:srgbClr val="840D35"/>
                  </a:solidFill>
                  <a:latin typeface="Roboto"/>
                  <a:ea typeface="Roboto"/>
                  <a:cs typeface="Roboto"/>
                  <a:sym typeface="Roboto"/>
                </a:rPr>
                <a:t>MultiOutputClassifier</a:t>
              </a:r>
              <a:endParaRPr b="1"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Tune hyperparameters based on balanced accuracy on validation set</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Select best model</a:t>
              </a:r>
              <a:endParaRPr b="0" i="0" sz="1000" u="none" cap="none" strike="noStrike">
                <a:solidFill>
                  <a:srgbClr val="840D35"/>
                </a:solidFill>
                <a:latin typeface="Roboto"/>
                <a:ea typeface="Roboto"/>
                <a:cs typeface="Roboto"/>
                <a:sym typeface="Roboto"/>
              </a:endParaRPr>
            </a:p>
          </p:txBody>
        </p:sp>
      </p:grpSp>
      <p:grpSp>
        <p:nvGrpSpPr>
          <p:cNvPr id="450" name="Google Shape;450;g2a59a1338b5_0_12"/>
          <p:cNvGrpSpPr/>
          <p:nvPr/>
        </p:nvGrpSpPr>
        <p:grpSpPr>
          <a:xfrm>
            <a:off x="623639" y="5266726"/>
            <a:ext cx="3136161" cy="1591276"/>
            <a:chOff x="4732925" y="946003"/>
            <a:chExt cx="3490441" cy="1193487"/>
          </a:xfrm>
        </p:grpSpPr>
        <p:grpSp>
          <p:nvGrpSpPr>
            <p:cNvPr id="451" name="Google Shape;451;g2a59a1338b5_0_12"/>
            <p:cNvGrpSpPr/>
            <p:nvPr/>
          </p:nvGrpSpPr>
          <p:grpSpPr>
            <a:xfrm>
              <a:off x="4732925" y="1142460"/>
              <a:ext cx="529800" cy="997030"/>
              <a:chOff x="4318975" y="1084322"/>
              <a:chExt cx="529800" cy="590378"/>
            </a:xfrm>
          </p:grpSpPr>
          <p:sp>
            <p:nvSpPr>
              <p:cNvPr id="452" name="Google Shape;452;g2a59a1338b5_0_12"/>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g2a59a1338b5_0_12"/>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454" name="Google Shape;454;g2a59a1338b5_0_12"/>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Evaluation</a:t>
              </a:r>
              <a:endParaRPr b="1" i="0" sz="1500" u="none" cap="none" strike="noStrike">
                <a:solidFill>
                  <a:srgbClr val="858585"/>
                </a:solidFill>
                <a:latin typeface="Roboto"/>
                <a:ea typeface="Roboto"/>
                <a:cs typeface="Roboto"/>
                <a:sym typeface="Roboto"/>
              </a:endParaRPr>
            </a:p>
          </p:txBody>
        </p:sp>
        <p:sp>
          <p:nvSpPr>
            <p:cNvPr id="455" name="Google Shape;455;g2a59a1338b5_0_12"/>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Predict class labels using test set</a:t>
              </a:r>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various classification metrics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feature importance</a:t>
              </a:r>
              <a:endParaRPr b="0" i="0" sz="1000" u="none" cap="none" strike="noStrike">
                <a:solidFill>
                  <a:srgbClr val="858585"/>
                </a:solidFill>
                <a:latin typeface="Roboto"/>
                <a:ea typeface="Roboto"/>
                <a:cs typeface="Roboto"/>
                <a:sym typeface="Roboto"/>
              </a:endParaRPr>
            </a:p>
          </p:txBody>
        </p:sp>
      </p:grpSp>
      <p:grpSp>
        <p:nvGrpSpPr>
          <p:cNvPr id="456" name="Google Shape;456;g2a59a1338b5_0_12"/>
          <p:cNvGrpSpPr/>
          <p:nvPr/>
        </p:nvGrpSpPr>
        <p:grpSpPr>
          <a:xfrm>
            <a:off x="623614" y="4191211"/>
            <a:ext cx="476025" cy="1329354"/>
            <a:chOff x="4318975" y="1084322"/>
            <a:chExt cx="529800" cy="590378"/>
          </a:xfrm>
        </p:grpSpPr>
        <p:sp>
          <p:nvSpPr>
            <p:cNvPr id="457" name="Google Shape;457;g2a59a1338b5_0_12"/>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8" name="Google Shape;458;g2a59a1338b5_0_12"/>
            <p:cNvCxnSpPr/>
            <p:nvPr/>
          </p:nvCxnSpPr>
          <p:spPr>
            <a:xfrm rot="10800000">
              <a:off x="4318975" y="1084322"/>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459" name="Google Shape;459;g2a59a1338b5_0_12"/>
          <p:cNvGrpSpPr/>
          <p:nvPr/>
        </p:nvGrpSpPr>
        <p:grpSpPr>
          <a:xfrm>
            <a:off x="3759800" y="1526050"/>
            <a:ext cx="6502864" cy="5113926"/>
            <a:chOff x="0" y="0"/>
            <a:chExt cx="7780407" cy="5468855"/>
          </a:xfrm>
        </p:grpSpPr>
        <p:sp>
          <p:nvSpPr>
            <p:cNvPr id="460" name="Google Shape;460;g2a59a1338b5_0_12"/>
            <p:cNvSpPr/>
            <p:nvPr/>
          </p:nvSpPr>
          <p:spPr>
            <a:xfrm>
              <a:off x="0" y="0"/>
              <a:ext cx="7780407" cy="5468855"/>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a59a1338b5_0_12"/>
            <p:cNvSpPr txBox="1"/>
            <p:nvPr/>
          </p:nvSpPr>
          <p:spPr>
            <a:xfrm>
              <a:off x="160177" y="160177"/>
              <a:ext cx="7460053" cy="5148501"/>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Parameter Tuning Results</a:t>
              </a:r>
              <a:endParaRPr b="1" i="0" sz="2400" u="none" cap="none" strike="noStrike">
                <a:solidFill>
                  <a:schemeClr val="dk1"/>
                </a:solidFill>
                <a:latin typeface="Arial"/>
                <a:ea typeface="Arial"/>
                <a:cs typeface="Arial"/>
                <a:sym typeface="Arial"/>
              </a:endParaRPr>
            </a:p>
          </p:txBody>
        </p:sp>
      </p:grpSp>
      <p:pic>
        <p:nvPicPr>
          <p:cNvPr id="462" name="Google Shape;462;g2a59a1338b5_0_12"/>
          <p:cNvPicPr preferRelativeResize="0"/>
          <p:nvPr/>
        </p:nvPicPr>
        <p:blipFill rotWithShape="1">
          <a:blip r:embed="rId3">
            <a:alphaModFix/>
          </a:blip>
          <a:srcRect b="0" l="0" r="0" t="0"/>
          <a:stretch/>
        </p:blipFill>
        <p:spPr>
          <a:xfrm>
            <a:off x="3976575" y="2225850"/>
            <a:ext cx="6069301" cy="4189876"/>
          </a:xfrm>
          <a:prstGeom prst="rect">
            <a:avLst/>
          </a:prstGeom>
          <a:noFill/>
          <a:ln cap="flat" cmpd="sng" w="2857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pic>
        <p:nvPicPr>
          <p:cNvPr id="463" name="Google Shape;463;g2a59a1338b5_0_12"/>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9"/>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Select Model</a:t>
            </a:r>
            <a:endParaRPr/>
          </a:p>
        </p:txBody>
      </p:sp>
      <p:grpSp>
        <p:nvGrpSpPr>
          <p:cNvPr id="470" name="Google Shape;470;p19"/>
          <p:cNvGrpSpPr/>
          <p:nvPr/>
        </p:nvGrpSpPr>
        <p:grpSpPr>
          <a:xfrm>
            <a:off x="623615" y="2599800"/>
            <a:ext cx="3368879" cy="1591400"/>
            <a:chOff x="4732925" y="946003"/>
            <a:chExt cx="3768565" cy="1193580"/>
          </a:xfrm>
        </p:grpSpPr>
        <p:grpSp>
          <p:nvGrpSpPr>
            <p:cNvPr id="471" name="Google Shape;471;p19"/>
            <p:cNvGrpSpPr/>
            <p:nvPr/>
          </p:nvGrpSpPr>
          <p:grpSpPr>
            <a:xfrm>
              <a:off x="4732925" y="1140987"/>
              <a:ext cx="529800" cy="998596"/>
              <a:chOff x="4318975" y="1083450"/>
              <a:chExt cx="529800" cy="591305"/>
            </a:xfrm>
          </p:grpSpPr>
          <p:sp>
            <p:nvSpPr>
              <p:cNvPr id="472" name="Google Shape;472;p19"/>
              <p:cNvSpPr/>
              <p:nvPr/>
            </p:nvSpPr>
            <p:spPr>
              <a:xfrm>
                <a:off x="4517129" y="1083455"/>
                <a:ext cx="133500" cy="5913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3" name="Google Shape;473;p19"/>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474" name="Google Shape;474;p19"/>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475" name="Google Shape;475;p19"/>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grpSp>
        <p:nvGrpSpPr>
          <p:cNvPr id="476" name="Google Shape;476;p19"/>
          <p:cNvGrpSpPr/>
          <p:nvPr/>
        </p:nvGrpSpPr>
        <p:grpSpPr>
          <a:xfrm>
            <a:off x="1172241" y="3934231"/>
            <a:ext cx="2915468" cy="1332297"/>
            <a:chOff x="5343500" y="946003"/>
            <a:chExt cx="2728210" cy="999248"/>
          </a:xfrm>
        </p:grpSpPr>
        <p:sp>
          <p:nvSpPr>
            <p:cNvPr id="477" name="Google Shape;477;p19"/>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Model Training</a:t>
              </a:r>
              <a:endParaRPr b="1" i="0" sz="1500" u="none" cap="none" strike="noStrike">
                <a:solidFill>
                  <a:srgbClr val="840D35"/>
                </a:solidFill>
                <a:latin typeface="Roboto"/>
                <a:ea typeface="Roboto"/>
                <a:cs typeface="Roboto"/>
                <a:sym typeface="Roboto"/>
              </a:endParaRPr>
            </a:p>
          </p:txBody>
        </p:sp>
        <p:sp>
          <p:nvSpPr>
            <p:cNvPr id="478" name="Google Shape;478;p19"/>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Use </a:t>
              </a:r>
              <a:r>
                <a:rPr b="1" i="0" lang="en-CA" sz="1000" u="none" cap="none" strike="noStrike">
                  <a:solidFill>
                    <a:srgbClr val="840D35"/>
                  </a:solidFill>
                  <a:latin typeface="Roboto"/>
                  <a:ea typeface="Roboto"/>
                  <a:cs typeface="Roboto"/>
                  <a:sym typeface="Roboto"/>
                </a:rPr>
                <a:t>MLPClassifier</a:t>
              </a:r>
              <a:r>
                <a:rPr b="0" i="0" lang="en-CA" sz="1000" u="none" cap="none" strike="noStrike">
                  <a:solidFill>
                    <a:srgbClr val="840D35"/>
                  </a:solidFill>
                  <a:latin typeface="Roboto"/>
                  <a:ea typeface="Roboto"/>
                  <a:cs typeface="Roboto"/>
                  <a:sym typeface="Roboto"/>
                </a:rPr>
                <a:t> from </a:t>
              </a:r>
              <a:r>
                <a:rPr b="1" i="0" lang="en-CA" sz="1000" u="none" cap="none" strike="noStrike">
                  <a:solidFill>
                    <a:srgbClr val="840D35"/>
                  </a:solidFill>
                  <a:latin typeface="Roboto"/>
                  <a:ea typeface="Roboto"/>
                  <a:cs typeface="Roboto"/>
                  <a:sym typeface="Roboto"/>
                </a:rPr>
                <a:t>scikit-learn</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Wrap model in </a:t>
              </a:r>
              <a:r>
                <a:rPr b="1" i="0" lang="en-CA" sz="1000" u="none" cap="none" strike="noStrike">
                  <a:solidFill>
                    <a:srgbClr val="840D35"/>
                  </a:solidFill>
                  <a:latin typeface="Roboto"/>
                  <a:ea typeface="Roboto"/>
                  <a:cs typeface="Roboto"/>
                  <a:sym typeface="Roboto"/>
                </a:rPr>
                <a:t>MultiOutputClassifier</a:t>
              </a:r>
              <a:endParaRPr b="1"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Tune hyperparameters based on balanced accuracy on validation set</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Select best model</a:t>
              </a:r>
              <a:endParaRPr b="0" i="0" sz="1000" u="none" cap="none" strike="noStrike">
                <a:solidFill>
                  <a:srgbClr val="840D35"/>
                </a:solidFill>
                <a:latin typeface="Roboto"/>
                <a:ea typeface="Roboto"/>
                <a:cs typeface="Roboto"/>
                <a:sym typeface="Roboto"/>
              </a:endParaRPr>
            </a:p>
          </p:txBody>
        </p:sp>
      </p:grpSp>
      <p:grpSp>
        <p:nvGrpSpPr>
          <p:cNvPr id="479" name="Google Shape;479;p19"/>
          <p:cNvGrpSpPr/>
          <p:nvPr/>
        </p:nvGrpSpPr>
        <p:grpSpPr>
          <a:xfrm>
            <a:off x="623639" y="5266726"/>
            <a:ext cx="3136161" cy="1591276"/>
            <a:chOff x="4732925" y="946003"/>
            <a:chExt cx="3490441" cy="1193487"/>
          </a:xfrm>
        </p:grpSpPr>
        <p:grpSp>
          <p:nvGrpSpPr>
            <p:cNvPr id="480" name="Google Shape;480;p19"/>
            <p:cNvGrpSpPr/>
            <p:nvPr/>
          </p:nvGrpSpPr>
          <p:grpSpPr>
            <a:xfrm>
              <a:off x="4732925" y="1142460"/>
              <a:ext cx="529800" cy="997030"/>
              <a:chOff x="4318975" y="1084322"/>
              <a:chExt cx="529800" cy="590378"/>
            </a:xfrm>
          </p:grpSpPr>
          <p:sp>
            <p:nvSpPr>
              <p:cNvPr id="481" name="Google Shape;481;p19"/>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2" name="Google Shape;482;p19"/>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483" name="Google Shape;483;p19"/>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Evaluation</a:t>
              </a:r>
              <a:endParaRPr b="1" i="0" sz="1500" u="none" cap="none" strike="noStrike">
                <a:solidFill>
                  <a:srgbClr val="858585"/>
                </a:solidFill>
                <a:latin typeface="Roboto"/>
                <a:ea typeface="Roboto"/>
                <a:cs typeface="Roboto"/>
                <a:sym typeface="Roboto"/>
              </a:endParaRPr>
            </a:p>
          </p:txBody>
        </p:sp>
        <p:sp>
          <p:nvSpPr>
            <p:cNvPr id="484" name="Google Shape;484;p19"/>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Predict class labels using test set</a:t>
              </a:r>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various classification metrics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Analyze feature importance</a:t>
              </a:r>
              <a:endParaRPr b="0" i="0" sz="1000" u="none" cap="none" strike="noStrike">
                <a:solidFill>
                  <a:srgbClr val="858585"/>
                </a:solidFill>
                <a:latin typeface="Roboto"/>
                <a:ea typeface="Roboto"/>
                <a:cs typeface="Roboto"/>
                <a:sym typeface="Roboto"/>
              </a:endParaRPr>
            </a:p>
          </p:txBody>
        </p:sp>
      </p:grpSp>
      <p:grpSp>
        <p:nvGrpSpPr>
          <p:cNvPr id="485" name="Google Shape;485;p19"/>
          <p:cNvGrpSpPr/>
          <p:nvPr/>
        </p:nvGrpSpPr>
        <p:grpSpPr>
          <a:xfrm>
            <a:off x="623614" y="4191211"/>
            <a:ext cx="476025" cy="1329354"/>
            <a:chOff x="4318975" y="1084322"/>
            <a:chExt cx="529800" cy="590378"/>
          </a:xfrm>
        </p:grpSpPr>
        <p:sp>
          <p:nvSpPr>
            <p:cNvPr id="486" name="Google Shape;486;p19"/>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7" name="Google Shape;487;p19"/>
            <p:cNvCxnSpPr/>
            <p:nvPr/>
          </p:nvCxnSpPr>
          <p:spPr>
            <a:xfrm rot="10800000">
              <a:off x="4318975" y="1084322"/>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488" name="Google Shape;488;p19"/>
          <p:cNvGrpSpPr/>
          <p:nvPr/>
        </p:nvGrpSpPr>
        <p:grpSpPr>
          <a:xfrm>
            <a:off x="5510838" y="1591797"/>
            <a:ext cx="2915457" cy="3215242"/>
            <a:chOff x="0" y="0"/>
            <a:chExt cx="2915457" cy="3215242"/>
          </a:xfrm>
        </p:grpSpPr>
        <p:sp>
          <p:nvSpPr>
            <p:cNvPr id="489" name="Google Shape;489;p19"/>
            <p:cNvSpPr/>
            <p:nvPr/>
          </p:nvSpPr>
          <p:spPr>
            <a:xfrm>
              <a:off x="0" y="0"/>
              <a:ext cx="2915457" cy="3215242"/>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txBox="1"/>
            <p:nvPr/>
          </p:nvSpPr>
          <p:spPr>
            <a:xfrm>
              <a:off x="85391" y="85391"/>
              <a:ext cx="2744675" cy="304446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0" i="0" lang="en-CA" sz="2400" u="none" cap="none" strike="noStrike">
                  <a:solidFill>
                    <a:schemeClr val="dk1"/>
                  </a:solidFill>
                  <a:latin typeface="Arial"/>
                  <a:ea typeface="Arial"/>
                  <a:cs typeface="Arial"/>
                  <a:sym typeface="Arial"/>
                </a:rPr>
                <a:t>Select Best Model</a:t>
              </a:r>
              <a:endParaRPr b="1" i="0" sz="2400" u="none" cap="none" strike="noStrike">
                <a:solidFill>
                  <a:schemeClr val="dk1"/>
                </a:solidFill>
                <a:latin typeface="Arial"/>
                <a:ea typeface="Arial"/>
                <a:cs typeface="Arial"/>
                <a:sym typeface="Arial"/>
              </a:endParaRPr>
            </a:p>
          </p:txBody>
        </p:sp>
      </p:grpSp>
      <p:pic>
        <p:nvPicPr>
          <p:cNvPr id="491" name="Google Shape;491;p19"/>
          <p:cNvPicPr preferRelativeResize="0"/>
          <p:nvPr/>
        </p:nvPicPr>
        <p:blipFill rotWithShape="1">
          <a:blip r:embed="rId3">
            <a:alphaModFix/>
          </a:blip>
          <a:srcRect b="0" l="0" r="0" t="0"/>
          <a:stretch/>
        </p:blipFill>
        <p:spPr>
          <a:xfrm>
            <a:off x="5977827" y="2331884"/>
            <a:ext cx="1981477" cy="2181529"/>
          </a:xfrm>
          <a:prstGeom prst="rect">
            <a:avLst/>
          </a:prstGeom>
          <a:noFill/>
          <a:ln cap="flat" cmpd="sng" w="2857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pic>
        <p:nvPicPr>
          <p:cNvPr id="492" name="Google Shape;492;p19"/>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
        <p:nvSpPr>
          <p:cNvPr id="493" name="Google Shape;493;p19"/>
          <p:cNvSpPr txBox="1"/>
          <p:nvPr/>
        </p:nvSpPr>
        <p:spPr>
          <a:xfrm>
            <a:off x="3992125" y="4889125"/>
            <a:ext cx="5952900" cy="15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3F3F3F"/>
                </a:solidFill>
                <a:latin typeface="Lato"/>
                <a:ea typeface="Lato"/>
                <a:cs typeface="Lato"/>
                <a:sym typeface="Lato"/>
              </a:rPr>
              <a:t>T</a:t>
            </a:r>
            <a:r>
              <a:rPr lang="en-CA" sz="1600">
                <a:solidFill>
                  <a:srgbClr val="3F3F3F"/>
                </a:solidFill>
                <a:latin typeface="Lato"/>
                <a:ea typeface="Lato"/>
                <a:cs typeface="Lato"/>
                <a:sym typeface="Lato"/>
              </a:rPr>
              <a:t>he best model is found with a</a:t>
            </a:r>
            <a:r>
              <a:rPr lang="en-CA" sz="1600">
                <a:solidFill>
                  <a:srgbClr val="3F3F3F"/>
                </a:solidFill>
                <a:latin typeface="Lato"/>
                <a:ea typeface="Lato"/>
                <a:cs typeface="Lato"/>
                <a:sym typeface="Lato"/>
              </a:rPr>
              <a:t> balanced accuracy of 0.7146.</a:t>
            </a:r>
            <a:endParaRPr sz="1600">
              <a:solidFill>
                <a:srgbClr val="3F3F3F"/>
              </a:solidFill>
              <a:latin typeface="Lato"/>
              <a:ea typeface="Lato"/>
              <a:cs typeface="Lato"/>
              <a:sym typeface="Lato"/>
            </a:endParaRPr>
          </a:p>
          <a:p>
            <a:pPr indent="0" lvl="0" marL="0" rtl="0" algn="l">
              <a:spcBef>
                <a:spcPts val="0"/>
              </a:spcBef>
              <a:spcAft>
                <a:spcPts val="0"/>
              </a:spcAft>
              <a:buNone/>
            </a:pPr>
            <a:r>
              <a:t/>
            </a:r>
            <a:endParaRPr sz="1600">
              <a:solidFill>
                <a:srgbClr val="3F3F3F"/>
              </a:solidFill>
              <a:latin typeface="Lato"/>
              <a:ea typeface="Lato"/>
              <a:cs typeface="Lato"/>
              <a:sym typeface="Lato"/>
            </a:endParaRPr>
          </a:p>
          <a:p>
            <a:pPr indent="0" lvl="0" marL="0" rtl="0" algn="l">
              <a:spcBef>
                <a:spcPts val="0"/>
              </a:spcBef>
              <a:spcAft>
                <a:spcPts val="0"/>
              </a:spcAft>
              <a:buNone/>
            </a:pPr>
            <a:r>
              <a:rPr lang="en-CA" sz="1600" u="sng">
                <a:solidFill>
                  <a:srgbClr val="3F3F3F"/>
                </a:solidFill>
                <a:latin typeface="Lato"/>
                <a:ea typeface="Lato"/>
                <a:cs typeface="Lato"/>
                <a:sym typeface="Lato"/>
              </a:rPr>
              <a:t>From scikit-learn</a:t>
            </a:r>
            <a:r>
              <a:rPr lang="en-CA" sz="1600">
                <a:solidFill>
                  <a:srgbClr val="3F3F3F"/>
                </a:solidFill>
                <a:latin typeface="Lato"/>
                <a:ea typeface="Lato"/>
                <a:cs typeface="Lato"/>
                <a:sym typeface="Lato"/>
              </a:rPr>
              <a:t>:</a:t>
            </a:r>
            <a:endParaRPr sz="1600">
              <a:solidFill>
                <a:srgbClr val="3F3F3F"/>
              </a:solidFill>
              <a:latin typeface="Lato"/>
              <a:ea typeface="Lato"/>
              <a:cs typeface="Lato"/>
              <a:sym typeface="Lato"/>
            </a:endParaRPr>
          </a:p>
          <a:p>
            <a:pPr indent="0" lvl="0" marL="0" rtl="0" algn="l">
              <a:spcBef>
                <a:spcPts val="0"/>
              </a:spcBef>
              <a:spcAft>
                <a:spcPts val="0"/>
              </a:spcAft>
              <a:buNone/>
            </a:pPr>
            <a:r>
              <a:rPr i="1" lang="en-CA" sz="1600">
                <a:solidFill>
                  <a:srgbClr val="3F3F3F"/>
                </a:solidFill>
                <a:latin typeface="Lato"/>
                <a:ea typeface="Lato"/>
                <a:cs typeface="Lato"/>
                <a:sym typeface="Lato"/>
              </a:rPr>
              <a:t>“The balanced accuracy is used to deal with imbalance datasets. It is defined as the average of recall obtained on each class.”</a:t>
            </a:r>
            <a:endParaRPr sz="1600">
              <a:solidFill>
                <a:srgbClr val="3F3F3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0"/>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Evaluate Model</a:t>
            </a:r>
            <a:endParaRPr/>
          </a:p>
        </p:txBody>
      </p:sp>
      <p:grpSp>
        <p:nvGrpSpPr>
          <p:cNvPr id="500" name="Google Shape;500;p20"/>
          <p:cNvGrpSpPr/>
          <p:nvPr/>
        </p:nvGrpSpPr>
        <p:grpSpPr>
          <a:xfrm>
            <a:off x="623615" y="2599800"/>
            <a:ext cx="3368879" cy="1591400"/>
            <a:chOff x="4732925" y="946003"/>
            <a:chExt cx="3768565" cy="1193580"/>
          </a:xfrm>
        </p:grpSpPr>
        <p:grpSp>
          <p:nvGrpSpPr>
            <p:cNvPr id="501" name="Google Shape;501;p20"/>
            <p:cNvGrpSpPr/>
            <p:nvPr/>
          </p:nvGrpSpPr>
          <p:grpSpPr>
            <a:xfrm>
              <a:off x="4732925" y="1140987"/>
              <a:ext cx="529800" cy="998596"/>
              <a:chOff x="4318975" y="1083450"/>
              <a:chExt cx="529800" cy="591305"/>
            </a:xfrm>
          </p:grpSpPr>
          <p:sp>
            <p:nvSpPr>
              <p:cNvPr id="502" name="Google Shape;502;p20"/>
              <p:cNvSpPr/>
              <p:nvPr/>
            </p:nvSpPr>
            <p:spPr>
              <a:xfrm>
                <a:off x="4517129" y="1083455"/>
                <a:ext cx="133500" cy="5913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3" name="Google Shape;503;p20"/>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504" name="Google Shape;504;p2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505" name="Google Shape;505;p20"/>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grpSp>
        <p:nvGrpSpPr>
          <p:cNvPr id="506" name="Google Shape;506;p20"/>
          <p:cNvGrpSpPr/>
          <p:nvPr/>
        </p:nvGrpSpPr>
        <p:grpSpPr>
          <a:xfrm>
            <a:off x="1172241" y="3934231"/>
            <a:ext cx="2915468" cy="1332297"/>
            <a:chOff x="5343500" y="946003"/>
            <a:chExt cx="2728210" cy="999248"/>
          </a:xfrm>
        </p:grpSpPr>
        <p:sp>
          <p:nvSpPr>
            <p:cNvPr id="507" name="Google Shape;507;p2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Training</a:t>
              </a:r>
              <a:endParaRPr b="1" i="0" sz="1500" u="none" cap="none" strike="noStrike">
                <a:solidFill>
                  <a:srgbClr val="858585"/>
                </a:solidFill>
                <a:latin typeface="Roboto"/>
                <a:ea typeface="Roboto"/>
                <a:cs typeface="Roboto"/>
                <a:sym typeface="Roboto"/>
              </a:endParaRPr>
            </a:p>
          </p:txBody>
        </p:sp>
        <p:sp>
          <p:nvSpPr>
            <p:cNvPr id="508" name="Google Shape;508;p20"/>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Use </a:t>
              </a:r>
              <a:r>
                <a:rPr b="1" i="0" lang="en-CA" sz="1000" u="none" cap="none" strike="noStrike">
                  <a:solidFill>
                    <a:srgbClr val="858585"/>
                  </a:solidFill>
                  <a:latin typeface="Roboto"/>
                  <a:ea typeface="Roboto"/>
                  <a:cs typeface="Roboto"/>
                  <a:sym typeface="Roboto"/>
                </a:rPr>
                <a:t>MLPClassifier</a:t>
              </a:r>
              <a:r>
                <a:rPr b="0" i="0" lang="en-CA" sz="1000" u="none" cap="none" strike="noStrike">
                  <a:solidFill>
                    <a:srgbClr val="858585"/>
                  </a:solidFill>
                  <a:latin typeface="Roboto"/>
                  <a:ea typeface="Roboto"/>
                  <a:cs typeface="Roboto"/>
                  <a:sym typeface="Roboto"/>
                </a:rPr>
                <a:t> from </a:t>
              </a:r>
              <a:r>
                <a:rPr b="1" i="0" lang="en-CA" sz="1000" u="none" cap="none" strike="noStrike">
                  <a:solidFill>
                    <a:srgbClr val="858585"/>
                  </a:solidFill>
                  <a:latin typeface="Roboto"/>
                  <a:ea typeface="Roboto"/>
                  <a:cs typeface="Roboto"/>
                  <a:sym typeface="Roboto"/>
                </a:rPr>
                <a:t>scikit-learn</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Wrap model in </a:t>
              </a:r>
              <a:r>
                <a:rPr b="1" i="0" lang="en-CA" sz="1000" u="none" cap="none" strike="noStrike">
                  <a:solidFill>
                    <a:srgbClr val="858585"/>
                  </a:solidFill>
                  <a:latin typeface="Roboto"/>
                  <a:ea typeface="Roboto"/>
                  <a:cs typeface="Roboto"/>
                  <a:sym typeface="Roboto"/>
                </a:rPr>
                <a:t>MultiOutputClassifier</a:t>
              </a:r>
              <a:endParaRPr b="1"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Tune hyperparameters based on balanced accuracy on validation set</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Select best model</a:t>
              </a:r>
              <a:endParaRPr b="0" i="0" sz="1000" u="none" cap="none" strike="noStrike">
                <a:solidFill>
                  <a:srgbClr val="858585"/>
                </a:solidFill>
                <a:latin typeface="Roboto"/>
                <a:ea typeface="Roboto"/>
                <a:cs typeface="Roboto"/>
                <a:sym typeface="Roboto"/>
              </a:endParaRPr>
            </a:p>
          </p:txBody>
        </p:sp>
      </p:grpSp>
      <p:grpSp>
        <p:nvGrpSpPr>
          <p:cNvPr id="509" name="Google Shape;509;p20"/>
          <p:cNvGrpSpPr/>
          <p:nvPr/>
        </p:nvGrpSpPr>
        <p:grpSpPr>
          <a:xfrm>
            <a:off x="623639" y="5266726"/>
            <a:ext cx="3136161" cy="1591276"/>
            <a:chOff x="4732925" y="946003"/>
            <a:chExt cx="3490441" cy="1193487"/>
          </a:xfrm>
        </p:grpSpPr>
        <p:grpSp>
          <p:nvGrpSpPr>
            <p:cNvPr id="510" name="Google Shape;510;p20"/>
            <p:cNvGrpSpPr/>
            <p:nvPr/>
          </p:nvGrpSpPr>
          <p:grpSpPr>
            <a:xfrm>
              <a:off x="4732925" y="1142460"/>
              <a:ext cx="529800" cy="997030"/>
              <a:chOff x="4318975" y="1084322"/>
              <a:chExt cx="529800" cy="590378"/>
            </a:xfrm>
          </p:grpSpPr>
          <p:sp>
            <p:nvSpPr>
              <p:cNvPr id="511" name="Google Shape;511;p20"/>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2" name="Google Shape;512;p20"/>
              <p:cNvCxnSpPr/>
              <p:nvPr/>
            </p:nvCxnSpPr>
            <p:spPr>
              <a:xfrm rot="10800000">
                <a:off x="4318975" y="1084322"/>
                <a:ext cx="529800" cy="0"/>
              </a:xfrm>
              <a:prstGeom prst="straightConnector1">
                <a:avLst/>
              </a:prstGeom>
              <a:noFill/>
              <a:ln cap="flat" cmpd="sng" w="9525">
                <a:solidFill>
                  <a:srgbClr val="840D35"/>
                </a:solidFill>
                <a:prstDash val="solid"/>
                <a:round/>
                <a:headEnd len="sm" w="sm" type="none"/>
                <a:tailEnd len="sm" w="sm" type="none"/>
              </a:ln>
            </p:spPr>
          </p:cxnSp>
        </p:grpSp>
        <p:sp>
          <p:nvSpPr>
            <p:cNvPr id="513" name="Google Shape;513;p20"/>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Model Evaluation</a:t>
              </a:r>
              <a:endParaRPr b="1" i="0" sz="1500" u="none" cap="none" strike="noStrike">
                <a:solidFill>
                  <a:srgbClr val="840D35"/>
                </a:solidFill>
                <a:latin typeface="Roboto"/>
                <a:ea typeface="Roboto"/>
                <a:cs typeface="Roboto"/>
                <a:sym typeface="Roboto"/>
              </a:endParaRPr>
            </a:p>
          </p:txBody>
        </p:sp>
        <p:sp>
          <p:nvSpPr>
            <p:cNvPr id="514" name="Google Shape;514;p20"/>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Predict class labels using test set</a:t>
              </a:r>
              <a:endParaRPr>
                <a:solidFill>
                  <a:srgbClr val="840D35"/>
                </a:solidFill>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Analyze various classification metrics</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Analyze feature importance</a:t>
              </a:r>
              <a:endParaRPr b="0" i="0" sz="1000" u="none" cap="none" strike="noStrike">
                <a:solidFill>
                  <a:srgbClr val="840D35"/>
                </a:solidFill>
                <a:latin typeface="Roboto"/>
                <a:ea typeface="Roboto"/>
                <a:cs typeface="Roboto"/>
                <a:sym typeface="Roboto"/>
              </a:endParaRPr>
            </a:p>
          </p:txBody>
        </p:sp>
      </p:grpSp>
      <p:grpSp>
        <p:nvGrpSpPr>
          <p:cNvPr id="515" name="Google Shape;515;p20"/>
          <p:cNvGrpSpPr/>
          <p:nvPr/>
        </p:nvGrpSpPr>
        <p:grpSpPr>
          <a:xfrm>
            <a:off x="623614" y="4191211"/>
            <a:ext cx="476025" cy="1329354"/>
            <a:chOff x="4318975" y="1084322"/>
            <a:chExt cx="529800" cy="590378"/>
          </a:xfrm>
        </p:grpSpPr>
        <p:sp>
          <p:nvSpPr>
            <p:cNvPr id="516" name="Google Shape;516;p20"/>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7" name="Google Shape;517;p20"/>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518" name="Google Shape;518;p20"/>
          <p:cNvGrpSpPr/>
          <p:nvPr/>
        </p:nvGrpSpPr>
        <p:grpSpPr>
          <a:xfrm>
            <a:off x="3978225" y="1801000"/>
            <a:ext cx="5953033" cy="3913765"/>
            <a:chOff x="0" y="0"/>
            <a:chExt cx="7397829" cy="4762430"/>
          </a:xfrm>
        </p:grpSpPr>
        <p:sp>
          <p:nvSpPr>
            <p:cNvPr id="519" name="Google Shape;519;p20"/>
            <p:cNvSpPr/>
            <p:nvPr/>
          </p:nvSpPr>
          <p:spPr>
            <a:xfrm>
              <a:off x="0" y="0"/>
              <a:ext cx="7397829" cy="4762430"/>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txBox="1"/>
            <p:nvPr/>
          </p:nvSpPr>
          <p:spPr>
            <a:xfrm>
              <a:off x="139487" y="139487"/>
              <a:ext cx="7118855" cy="4483456"/>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1" i="0" lang="en-CA" sz="2400" u="none" cap="none" strike="noStrike">
                  <a:solidFill>
                    <a:schemeClr val="dk1"/>
                  </a:solidFill>
                  <a:latin typeface="Arial"/>
                  <a:ea typeface="Arial"/>
                  <a:cs typeface="Arial"/>
                  <a:sym typeface="Arial"/>
                </a:rPr>
                <a:t>Evaluate the Model</a:t>
              </a:r>
              <a:endParaRPr/>
            </a:p>
          </p:txBody>
        </p:sp>
      </p:grpSp>
      <p:pic>
        <p:nvPicPr>
          <p:cNvPr id="521" name="Google Shape;521;p20"/>
          <p:cNvPicPr preferRelativeResize="0"/>
          <p:nvPr/>
        </p:nvPicPr>
        <p:blipFill rotWithShape="1">
          <a:blip r:embed="rId3">
            <a:alphaModFix/>
          </a:blip>
          <a:srcRect b="0" l="0" r="0" t="0"/>
          <a:stretch/>
        </p:blipFill>
        <p:spPr>
          <a:xfrm>
            <a:off x="4241825" y="2457425"/>
            <a:ext cx="5390750" cy="3131376"/>
          </a:xfrm>
          <a:prstGeom prst="rect">
            <a:avLst/>
          </a:prstGeom>
          <a:noFill/>
          <a:ln cap="flat" cmpd="sng" w="19050">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pic>
        <p:nvPicPr>
          <p:cNvPr id="522" name="Google Shape;522;p20"/>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
        <p:nvSpPr>
          <p:cNvPr id="523" name="Google Shape;523;p20"/>
          <p:cNvSpPr txBox="1"/>
          <p:nvPr/>
        </p:nvSpPr>
        <p:spPr>
          <a:xfrm>
            <a:off x="3978225" y="5807175"/>
            <a:ext cx="59529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3F3F3F"/>
                </a:solidFill>
                <a:latin typeface="Lato"/>
                <a:ea typeface="Lato"/>
                <a:cs typeface="Lato"/>
                <a:sym typeface="Lato"/>
              </a:rPr>
              <a:t>In terms of balanced accuracy, </a:t>
            </a:r>
            <a:r>
              <a:rPr b="1" lang="en-CA" sz="1600">
                <a:solidFill>
                  <a:srgbClr val="3F3F3F"/>
                </a:solidFill>
                <a:latin typeface="Lato"/>
                <a:ea typeface="Lato"/>
                <a:cs typeface="Lato"/>
                <a:sym typeface="Lato"/>
              </a:rPr>
              <a:t>ACTRESS IN A LEADING ROLE </a:t>
            </a:r>
            <a:r>
              <a:rPr lang="en-CA" sz="1600">
                <a:solidFill>
                  <a:srgbClr val="3F3F3F"/>
                </a:solidFill>
                <a:latin typeface="Lato"/>
                <a:ea typeface="Lato"/>
                <a:cs typeface="Lato"/>
                <a:sym typeface="Lato"/>
              </a:rPr>
              <a:t>performs best, while </a:t>
            </a:r>
            <a:r>
              <a:rPr b="1" lang="en-CA" sz="1600">
                <a:solidFill>
                  <a:srgbClr val="3F3F3F"/>
                </a:solidFill>
                <a:latin typeface="Lato"/>
                <a:ea typeface="Lato"/>
                <a:cs typeface="Lato"/>
                <a:sym typeface="Lato"/>
              </a:rPr>
              <a:t>SOUND</a:t>
            </a:r>
            <a:r>
              <a:rPr lang="en-CA" sz="1600">
                <a:solidFill>
                  <a:srgbClr val="3F3F3F"/>
                </a:solidFill>
                <a:latin typeface="Lato"/>
                <a:ea typeface="Lato"/>
                <a:cs typeface="Lato"/>
                <a:sym typeface="Lato"/>
              </a:rPr>
              <a:t> performs worst.</a:t>
            </a:r>
            <a:endParaRPr sz="1600">
              <a:solidFill>
                <a:srgbClr val="3F3F3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1"/>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Neural Network: Feature Importance</a:t>
            </a:r>
            <a:endParaRPr/>
          </a:p>
        </p:txBody>
      </p:sp>
      <p:grpSp>
        <p:nvGrpSpPr>
          <p:cNvPr id="530" name="Google Shape;530;p21"/>
          <p:cNvGrpSpPr/>
          <p:nvPr/>
        </p:nvGrpSpPr>
        <p:grpSpPr>
          <a:xfrm>
            <a:off x="623615" y="2599800"/>
            <a:ext cx="3368879" cy="1591400"/>
            <a:chOff x="4732925" y="946003"/>
            <a:chExt cx="3768565" cy="1193580"/>
          </a:xfrm>
        </p:grpSpPr>
        <p:grpSp>
          <p:nvGrpSpPr>
            <p:cNvPr id="531" name="Google Shape;531;p21"/>
            <p:cNvGrpSpPr/>
            <p:nvPr/>
          </p:nvGrpSpPr>
          <p:grpSpPr>
            <a:xfrm>
              <a:off x="4732925" y="1140987"/>
              <a:ext cx="529800" cy="998596"/>
              <a:chOff x="4318975" y="1083450"/>
              <a:chExt cx="529800" cy="591305"/>
            </a:xfrm>
          </p:grpSpPr>
          <p:sp>
            <p:nvSpPr>
              <p:cNvPr id="532" name="Google Shape;532;p21"/>
              <p:cNvSpPr/>
              <p:nvPr/>
            </p:nvSpPr>
            <p:spPr>
              <a:xfrm>
                <a:off x="4517129" y="1083455"/>
                <a:ext cx="133500" cy="5913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3" name="Google Shape;533;p21"/>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534" name="Google Shape;534;p21"/>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Dataset Preprocessing</a:t>
              </a:r>
              <a:endParaRPr b="1" i="0" sz="1500" u="none" cap="none" strike="noStrike">
                <a:solidFill>
                  <a:srgbClr val="858585"/>
                </a:solidFill>
                <a:latin typeface="Roboto"/>
                <a:ea typeface="Roboto"/>
                <a:cs typeface="Roboto"/>
                <a:sym typeface="Roboto"/>
              </a:endParaRPr>
            </a:p>
          </p:txBody>
        </p:sp>
        <p:sp>
          <p:nvSpPr>
            <p:cNvPr id="535" name="Google Shape;535;p21"/>
            <p:cNvSpPr txBox="1"/>
            <p:nvPr/>
          </p:nvSpPr>
          <p:spPr>
            <a:xfrm>
              <a:off x="5343487" y="1222254"/>
              <a:ext cx="3158003" cy="7245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Extract Features / Class Labels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Split into Train / Validation / Test Sets</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Feature Scaling</a:t>
              </a:r>
              <a:endParaRPr b="0" i="0" sz="1000" u="none" cap="none" strike="noStrike">
                <a:solidFill>
                  <a:srgbClr val="858585"/>
                </a:solidFill>
                <a:latin typeface="Roboto"/>
                <a:ea typeface="Roboto"/>
                <a:cs typeface="Roboto"/>
                <a:sym typeface="Roboto"/>
              </a:endParaRPr>
            </a:p>
          </p:txBody>
        </p:sp>
      </p:grpSp>
      <p:grpSp>
        <p:nvGrpSpPr>
          <p:cNvPr id="536" name="Google Shape;536;p21"/>
          <p:cNvGrpSpPr/>
          <p:nvPr/>
        </p:nvGrpSpPr>
        <p:grpSpPr>
          <a:xfrm>
            <a:off x="1172241" y="3934231"/>
            <a:ext cx="2915468" cy="1332297"/>
            <a:chOff x="5343500" y="946003"/>
            <a:chExt cx="2728210" cy="999248"/>
          </a:xfrm>
        </p:grpSpPr>
        <p:sp>
          <p:nvSpPr>
            <p:cNvPr id="537" name="Google Shape;537;p21"/>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58585"/>
                  </a:solidFill>
                  <a:latin typeface="Roboto"/>
                  <a:ea typeface="Roboto"/>
                  <a:cs typeface="Roboto"/>
                  <a:sym typeface="Roboto"/>
                </a:rPr>
                <a:t>Model Training</a:t>
              </a:r>
              <a:endParaRPr b="1" i="0" sz="1500" u="none" cap="none" strike="noStrike">
                <a:solidFill>
                  <a:srgbClr val="858585"/>
                </a:solidFill>
                <a:latin typeface="Roboto"/>
                <a:ea typeface="Roboto"/>
                <a:cs typeface="Roboto"/>
                <a:sym typeface="Roboto"/>
              </a:endParaRPr>
            </a:p>
          </p:txBody>
        </p:sp>
        <p:sp>
          <p:nvSpPr>
            <p:cNvPr id="538" name="Google Shape;538;p21"/>
            <p:cNvSpPr txBox="1"/>
            <p:nvPr/>
          </p:nvSpPr>
          <p:spPr>
            <a:xfrm>
              <a:off x="5343510" y="1222251"/>
              <a:ext cx="2728200" cy="7230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Use </a:t>
              </a:r>
              <a:r>
                <a:rPr b="1" i="0" lang="en-CA" sz="1000" u="none" cap="none" strike="noStrike">
                  <a:solidFill>
                    <a:srgbClr val="858585"/>
                  </a:solidFill>
                  <a:latin typeface="Roboto"/>
                  <a:ea typeface="Roboto"/>
                  <a:cs typeface="Roboto"/>
                  <a:sym typeface="Roboto"/>
                </a:rPr>
                <a:t>MLPClassifier</a:t>
              </a:r>
              <a:r>
                <a:rPr b="0" i="0" lang="en-CA" sz="1000" u="none" cap="none" strike="noStrike">
                  <a:solidFill>
                    <a:srgbClr val="858585"/>
                  </a:solidFill>
                  <a:latin typeface="Roboto"/>
                  <a:ea typeface="Roboto"/>
                  <a:cs typeface="Roboto"/>
                  <a:sym typeface="Roboto"/>
                </a:rPr>
                <a:t> from </a:t>
              </a:r>
              <a:r>
                <a:rPr b="1" i="0" lang="en-CA" sz="1000" u="none" cap="none" strike="noStrike">
                  <a:solidFill>
                    <a:srgbClr val="858585"/>
                  </a:solidFill>
                  <a:latin typeface="Roboto"/>
                  <a:ea typeface="Roboto"/>
                  <a:cs typeface="Roboto"/>
                  <a:sym typeface="Roboto"/>
                </a:rPr>
                <a:t>scikit-learn</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Wrap model in </a:t>
              </a:r>
              <a:r>
                <a:rPr b="1" i="0" lang="en-CA" sz="1000" u="none" cap="none" strike="noStrike">
                  <a:solidFill>
                    <a:srgbClr val="858585"/>
                  </a:solidFill>
                  <a:latin typeface="Roboto"/>
                  <a:ea typeface="Roboto"/>
                  <a:cs typeface="Roboto"/>
                  <a:sym typeface="Roboto"/>
                </a:rPr>
                <a:t>MultiOutputClassifier</a:t>
              </a:r>
              <a:endParaRPr b="1"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Tune hyperparameters based on balanced accuracy on validation set</a:t>
              </a:r>
              <a:endParaRPr b="0" i="0" sz="1000" u="none" cap="none" strike="noStrike">
                <a:solidFill>
                  <a:srgbClr val="858585"/>
                </a:solidFill>
                <a:latin typeface="Roboto"/>
                <a:ea typeface="Roboto"/>
                <a:cs typeface="Roboto"/>
                <a:sym typeface="Roboto"/>
              </a:endParaRPr>
            </a:p>
            <a:p>
              <a:pPr indent="-89999" lvl="0" marL="89999" marR="0" rtl="0" algn="l">
                <a:lnSpc>
                  <a:spcPct val="115000"/>
                </a:lnSpc>
                <a:spcBef>
                  <a:spcPts val="0"/>
                </a:spcBef>
                <a:spcAft>
                  <a:spcPts val="0"/>
                </a:spcAft>
                <a:buClr>
                  <a:srgbClr val="858585"/>
                </a:buClr>
                <a:buSzPts val="900"/>
                <a:buFont typeface="Roboto"/>
                <a:buChar char="●"/>
              </a:pPr>
              <a:r>
                <a:rPr b="0" i="0" lang="en-CA" sz="1000" u="none" cap="none" strike="noStrike">
                  <a:solidFill>
                    <a:srgbClr val="858585"/>
                  </a:solidFill>
                  <a:latin typeface="Roboto"/>
                  <a:ea typeface="Roboto"/>
                  <a:cs typeface="Roboto"/>
                  <a:sym typeface="Roboto"/>
                </a:rPr>
                <a:t>Select best model</a:t>
              </a:r>
              <a:endParaRPr b="0" i="0" sz="1000" u="none" cap="none" strike="noStrike">
                <a:solidFill>
                  <a:srgbClr val="858585"/>
                </a:solidFill>
                <a:latin typeface="Roboto"/>
                <a:ea typeface="Roboto"/>
                <a:cs typeface="Roboto"/>
                <a:sym typeface="Roboto"/>
              </a:endParaRPr>
            </a:p>
          </p:txBody>
        </p:sp>
      </p:grpSp>
      <p:grpSp>
        <p:nvGrpSpPr>
          <p:cNvPr id="539" name="Google Shape;539;p21"/>
          <p:cNvGrpSpPr/>
          <p:nvPr/>
        </p:nvGrpSpPr>
        <p:grpSpPr>
          <a:xfrm>
            <a:off x="623639" y="5266726"/>
            <a:ext cx="3136161" cy="1591276"/>
            <a:chOff x="4732925" y="946003"/>
            <a:chExt cx="3490441" cy="1193487"/>
          </a:xfrm>
        </p:grpSpPr>
        <p:grpSp>
          <p:nvGrpSpPr>
            <p:cNvPr id="540" name="Google Shape;540;p21"/>
            <p:cNvGrpSpPr/>
            <p:nvPr/>
          </p:nvGrpSpPr>
          <p:grpSpPr>
            <a:xfrm>
              <a:off x="4732925" y="1142460"/>
              <a:ext cx="529800" cy="997030"/>
              <a:chOff x="4318975" y="1084322"/>
              <a:chExt cx="529800" cy="590378"/>
            </a:xfrm>
          </p:grpSpPr>
          <p:sp>
            <p:nvSpPr>
              <p:cNvPr id="541" name="Google Shape;541;p21"/>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2" name="Google Shape;542;p21"/>
              <p:cNvCxnSpPr/>
              <p:nvPr/>
            </p:nvCxnSpPr>
            <p:spPr>
              <a:xfrm rot="10800000">
                <a:off x="4318975" y="1084322"/>
                <a:ext cx="529800" cy="0"/>
              </a:xfrm>
              <a:prstGeom prst="straightConnector1">
                <a:avLst/>
              </a:prstGeom>
              <a:noFill/>
              <a:ln cap="flat" cmpd="sng" w="9525">
                <a:solidFill>
                  <a:srgbClr val="840D35"/>
                </a:solidFill>
                <a:prstDash val="solid"/>
                <a:round/>
                <a:headEnd len="sm" w="sm" type="none"/>
                <a:tailEnd len="sm" w="sm" type="none"/>
              </a:ln>
            </p:spPr>
          </p:cxnSp>
        </p:grpSp>
        <p:sp>
          <p:nvSpPr>
            <p:cNvPr id="543" name="Google Shape;543;p21"/>
            <p:cNvSpPr txBox="1"/>
            <p:nvPr/>
          </p:nvSpPr>
          <p:spPr>
            <a:xfrm>
              <a:off x="5343500" y="946003"/>
              <a:ext cx="27282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500"/>
                <a:buFont typeface="Arial"/>
                <a:buNone/>
              </a:pPr>
              <a:r>
                <a:rPr b="1" i="0" lang="en-CA" sz="1500" u="none" cap="none" strike="noStrike">
                  <a:solidFill>
                    <a:srgbClr val="840D35"/>
                  </a:solidFill>
                  <a:latin typeface="Roboto"/>
                  <a:ea typeface="Roboto"/>
                  <a:cs typeface="Roboto"/>
                  <a:sym typeface="Roboto"/>
                </a:rPr>
                <a:t>Model Evaluation</a:t>
              </a:r>
              <a:endParaRPr b="1" i="0" sz="1500" u="none" cap="none" strike="noStrike">
                <a:solidFill>
                  <a:srgbClr val="840D35"/>
                </a:solidFill>
                <a:latin typeface="Roboto"/>
                <a:ea typeface="Roboto"/>
                <a:cs typeface="Roboto"/>
                <a:sym typeface="Roboto"/>
              </a:endParaRPr>
            </a:p>
          </p:txBody>
        </p:sp>
        <p:sp>
          <p:nvSpPr>
            <p:cNvPr id="544" name="Google Shape;544;p21"/>
            <p:cNvSpPr txBox="1"/>
            <p:nvPr/>
          </p:nvSpPr>
          <p:spPr>
            <a:xfrm>
              <a:off x="5343510" y="1222257"/>
              <a:ext cx="2879856" cy="696300"/>
            </a:xfrm>
            <a:prstGeom prst="rect">
              <a:avLst/>
            </a:prstGeom>
            <a:noFill/>
            <a:ln>
              <a:noFill/>
            </a:ln>
          </p:spPr>
          <p:txBody>
            <a:bodyPr anchorCtr="0" anchor="t" bIns="121900" lIns="121900" spcFirstLastPara="1" rIns="121900" wrap="square" tIns="121900">
              <a:noAutofit/>
            </a:bodyPr>
            <a:lstStyle/>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Predict class labels using test set</a:t>
              </a:r>
              <a:endParaRPr>
                <a:solidFill>
                  <a:srgbClr val="840D35"/>
                </a:solidFill>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Analyze various classification metrics</a:t>
              </a:r>
              <a:endParaRPr b="0" i="0" sz="1000" u="none" cap="none" strike="noStrike">
                <a:solidFill>
                  <a:srgbClr val="840D35"/>
                </a:solidFill>
                <a:latin typeface="Roboto"/>
                <a:ea typeface="Roboto"/>
                <a:cs typeface="Roboto"/>
                <a:sym typeface="Roboto"/>
              </a:endParaRPr>
            </a:p>
            <a:p>
              <a:pPr indent="-89999" lvl="0" marL="89999" marR="0" rtl="0" algn="l">
                <a:lnSpc>
                  <a:spcPct val="115000"/>
                </a:lnSpc>
                <a:spcBef>
                  <a:spcPts val="0"/>
                </a:spcBef>
                <a:spcAft>
                  <a:spcPts val="0"/>
                </a:spcAft>
                <a:buClr>
                  <a:srgbClr val="840D35"/>
                </a:buClr>
                <a:buSzPts val="900"/>
                <a:buFont typeface="Roboto"/>
                <a:buChar char="●"/>
              </a:pPr>
              <a:r>
                <a:rPr b="0" i="0" lang="en-CA" sz="1000" u="none" cap="none" strike="noStrike">
                  <a:solidFill>
                    <a:srgbClr val="840D35"/>
                  </a:solidFill>
                  <a:latin typeface="Roboto"/>
                  <a:ea typeface="Roboto"/>
                  <a:cs typeface="Roboto"/>
                  <a:sym typeface="Roboto"/>
                </a:rPr>
                <a:t>Analyze feature importance</a:t>
              </a:r>
              <a:endParaRPr b="0" i="0" sz="1000" u="none" cap="none" strike="noStrike">
                <a:solidFill>
                  <a:srgbClr val="840D35"/>
                </a:solidFill>
                <a:latin typeface="Roboto"/>
                <a:ea typeface="Roboto"/>
                <a:cs typeface="Roboto"/>
                <a:sym typeface="Roboto"/>
              </a:endParaRPr>
            </a:p>
          </p:txBody>
        </p:sp>
      </p:grpSp>
      <p:grpSp>
        <p:nvGrpSpPr>
          <p:cNvPr id="545" name="Google Shape;545;p21"/>
          <p:cNvGrpSpPr/>
          <p:nvPr/>
        </p:nvGrpSpPr>
        <p:grpSpPr>
          <a:xfrm>
            <a:off x="623614" y="4191211"/>
            <a:ext cx="476025" cy="1329354"/>
            <a:chOff x="4318975" y="1084322"/>
            <a:chExt cx="529800" cy="590378"/>
          </a:xfrm>
        </p:grpSpPr>
        <p:sp>
          <p:nvSpPr>
            <p:cNvPr id="546" name="Google Shape;546;p21"/>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21"/>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548" name="Google Shape;548;p21"/>
          <p:cNvGrpSpPr/>
          <p:nvPr/>
        </p:nvGrpSpPr>
        <p:grpSpPr>
          <a:xfrm>
            <a:off x="3991138" y="1809175"/>
            <a:ext cx="5857513" cy="3341355"/>
            <a:chOff x="0" y="0"/>
            <a:chExt cx="7693083" cy="3886200"/>
          </a:xfrm>
        </p:grpSpPr>
        <p:sp>
          <p:nvSpPr>
            <p:cNvPr id="549" name="Google Shape;549;p21"/>
            <p:cNvSpPr/>
            <p:nvPr/>
          </p:nvSpPr>
          <p:spPr>
            <a:xfrm>
              <a:off x="0" y="0"/>
              <a:ext cx="7693083" cy="3886200"/>
            </a:xfrm>
            <a:prstGeom prst="roundRect">
              <a:avLst>
                <a:gd fmla="val 1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txBox="1"/>
            <p:nvPr/>
          </p:nvSpPr>
          <p:spPr>
            <a:xfrm>
              <a:off x="113823" y="113823"/>
              <a:ext cx="7465437" cy="365855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1" i="0" lang="en-CA" sz="2400" u="none" cap="none" strike="noStrike">
                  <a:solidFill>
                    <a:schemeClr val="dk1"/>
                  </a:solidFill>
                  <a:latin typeface="Arial"/>
                  <a:ea typeface="Arial"/>
                  <a:cs typeface="Arial"/>
                  <a:sym typeface="Arial"/>
                </a:rPr>
                <a:t>Feature Importance</a:t>
              </a:r>
              <a:endParaRPr/>
            </a:p>
          </p:txBody>
        </p:sp>
      </p:grpSp>
      <p:pic>
        <p:nvPicPr>
          <p:cNvPr id="551" name="Google Shape;551;p21"/>
          <p:cNvPicPr preferRelativeResize="0"/>
          <p:nvPr/>
        </p:nvPicPr>
        <p:blipFill rotWithShape="1">
          <a:blip r:embed="rId3">
            <a:alphaModFix/>
          </a:blip>
          <a:srcRect b="0" l="0" r="0" t="0"/>
          <a:stretch/>
        </p:blipFill>
        <p:spPr>
          <a:xfrm>
            <a:off x="4158813" y="2455474"/>
            <a:ext cx="5592450" cy="2381800"/>
          </a:xfrm>
          <a:prstGeom prst="rect">
            <a:avLst/>
          </a:prstGeom>
          <a:noFill/>
          <a:ln cap="flat" cmpd="sng" w="2857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pic>
        <p:nvPicPr>
          <p:cNvPr id="552" name="Google Shape;552;p21"/>
          <p:cNvPicPr preferRelativeResize="0"/>
          <p:nvPr/>
        </p:nvPicPr>
        <p:blipFill rotWithShape="1">
          <a:blip r:embed="rId4">
            <a:alphaModFix/>
          </a:blip>
          <a:srcRect b="0" l="0" r="0" t="0"/>
          <a:stretch/>
        </p:blipFill>
        <p:spPr>
          <a:xfrm>
            <a:off x="10080000" y="3960000"/>
            <a:ext cx="1524000" cy="2286000"/>
          </a:xfrm>
          <a:prstGeom prst="rect">
            <a:avLst/>
          </a:prstGeom>
          <a:noFill/>
          <a:ln>
            <a:noFill/>
          </a:ln>
        </p:spPr>
      </p:pic>
      <p:sp>
        <p:nvSpPr>
          <p:cNvPr id="553" name="Google Shape;553;p21"/>
          <p:cNvSpPr txBox="1"/>
          <p:nvPr/>
        </p:nvSpPr>
        <p:spPr>
          <a:xfrm>
            <a:off x="3991150" y="5254275"/>
            <a:ext cx="5833800" cy="10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3F3F3F"/>
                </a:solidFill>
                <a:latin typeface="Lato"/>
                <a:ea typeface="Lato"/>
                <a:cs typeface="Lato"/>
                <a:sym typeface="Lato"/>
              </a:rPr>
              <a:t>The </a:t>
            </a:r>
            <a:r>
              <a:rPr b="1" lang="en-CA" sz="1600">
                <a:solidFill>
                  <a:srgbClr val="3F3F3F"/>
                </a:solidFill>
                <a:latin typeface="Lato"/>
                <a:ea typeface="Lato"/>
                <a:cs typeface="Lato"/>
                <a:sym typeface="Lato"/>
              </a:rPr>
              <a:t>sum of the absolute weights</a:t>
            </a:r>
            <a:r>
              <a:rPr lang="en-CA" sz="1600">
                <a:solidFill>
                  <a:srgbClr val="3F3F3F"/>
                </a:solidFill>
                <a:latin typeface="Lato"/>
                <a:ea typeface="Lato"/>
                <a:cs typeface="Lato"/>
                <a:sym typeface="Lato"/>
              </a:rPr>
              <a:t> between the input and the first hidden layers are used as the feature importance.</a:t>
            </a:r>
            <a:endParaRPr sz="1600">
              <a:solidFill>
                <a:srgbClr val="3F3F3F"/>
              </a:solidFill>
              <a:latin typeface="Lato"/>
              <a:ea typeface="Lato"/>
              <a:cs typeface="Lato"/>
              <a:sym typeface="Lato"/>
            </a:endParaRPr>
          </a:p>
          <a:p>
            <a:pPr indent="0" lvl="0" marL="0" rtl="0" algn="l">
              <a:spcBef>
                <a:spcPts val="0"/>
              </a:spcBef>
              <a:spcAft>
                <a:spcPts val="0"/>
              </a:spcAft>
              <a:buNone/>
            </a:pPr>
            <a:r>
              <a:t/>
            </a:r>
            <a:endParaRPr sz="1600">
              <a:solidFill>
                <a:srgbClr val="3F3F3F"/>
              </a:solidFill>
              <a:latin typeface="Lato"/>
              <a:ea typeface="Lato"/>
              <a:cs typeface="Lato"/>
              <a:sym typeface="Lato"/>
            </a:endParaRPr>
          </a:p>
          <a:p>
            <a:pPr indent="0" lvl="0" marL="0" rtl="0" algn="l">
              <a:spcBef>
                <a:spcPts val="0"/>
              </a:spcBef>
              <a:spcAft>
                <a:spcPts val="0"/>
              </a:spcAft>
              <a:buNone/>
            </a:pPr>
            <a:r>
              <a:rPr lang="en-CA" sz="1600">
                <a:solidFill>
                  <a:srgbClr val="3F3F3F"/>
                </a:solidFill>
                <a:latin typeface="Lato"/>
                <a:ea typeface="Lato"/>
                <a:cs typeface="Lato"/>
                <a:sym typeface="Lato"/>
              </a:rPr>
              <a:t>In reality, the distribution of weights are much more complex in a neural network.</a:t>
            </a:r>
            <a:endParaRPr sz="1600">
              <a:solidFill>
                <a:srgbClr val="3F3F3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Neural Network: Conclusions</a:t>
            </a:r>
            <a:endParaRPr/>
          </a:p>
        </p:txBody>
      </p:sp>
      <p:sp>
        <p:nvSpPr>
          <p:cNvPr id="560" name="Google Shape;560;p22"/>
          <p:cNvSpPr txBox="1"/>
          <p:nvPr>
            <p:ph idx="1" type="body"/>
          </p:nvPr>
        </p:nvSpPr>
        <p:spPr>
          <a:xfrm>
            <a:off x="677335" y="1930490"/>
            <a:ext cx="8596800" cy="3880800"/>
          </a:xfrm>
          <a:prstGeom prst="rect">
            <a:avLst/>
          </a:prstGeom>
          <a:noFill/>
          <a:ln>
            <a:noFill/>
          </a:ln>
        </p:spPr>
        <p:txBody>
          <a:bodyPr anchorCtr="0" anchor="t" bIns="45700" lIns="91425" spcFirstLastPara="1" rIns="91425" wrap="square" tIns="45700">
            <a:normAutofit/>
          </a:bodyPr>
          <a:lstStyle/>
          <a:p>
            <a:pPr indent="-360045" lvl="0" marL="457200" rtl="0" algn="l">
              <a:lnSpc>
                <a:spcPct val="115000"/>
              </a:lnSpc>
              <a:spcBef>
                <a:spcPts val="0"/>
              </a:spcBef>
              <a:spcAft>
                <a:spcPts val="0"/>
              </a:spcAft>
              <a:buSzPts val="2070"/>
              <a:buChar char="►"/>
            </a:pPr>
            <a:r>
              <a:rPr lang="en-CA" sz="2070">
                <a:solidFill>
                  <a:schemeClr val="dk1"/>
                </a:solidFill>
              </a:rPr>
              <a:t>Data is very biased (very few movies are nominated)</a:t>
            </a:r>
            <a:endParaRPr/>
          </a:p>
          <a:p>
            <a:pPr indent="-360045" lvl="0" marL="457200" rtl="0" algn="l">
              <a:lnSpc>
                <a:spcPct val="115000"/>
              </a:lnSpc>
              <a:spcBef>
                <a:spcPts val="0"/>
              </a:spcBef>
              <a:spcAft>
                <a:spcPts val="0"/>
              </a:spcAft>
              <a:buSzPts val="2070"/>
              <a:buChar char="►"/>
            </a:pPr>
            <a:r>
              <a:rPr lang="en-CA" sz="2070">
                <a:solidFill>
                  <a:schemeClr val="dk1"/>
                </a:solidFill>
              </a:rPr>
              <a:t>More data can improve model performance</a:t>
            </a:r>
            <a:endParaRPr/>
          </a:p>
          <a:p>
            <a:pPr indent="-360045" lvl="0" marL="457200" rtl="0" algn="l">
              <a:lnSpc>
                <a:spcPct val="115000"/>
              </a:lnSpc>
              <a:spcBef>
                <a:spcPts val="0"/>
              </a:spcBef>
              <a:spcAft>
                <a:spcPts val="0"/>
              </a:spcAft>
              <a:buSzPts val="2070"/>
              <a:buChar char="►"/>
            </a:pPr>
            <a:r>
              <a:rPr lang="en-CA" sz="2070">
                <a:solidFill>
                  <a:schemeClr val="dk1"/>
                </a:solidFill>
              </a:rPr>
              <a:t>Want to investigate ways to capture the effect of time</a:t>
            </a:r>
            <a:endParaRPr/>
          </a:p>
          <a:p>
            <a:pPr indent="-360045" lvl="0" marL="457200" rtl="0" algn="l">
              <a:lnSpc>
                <a:spcPct val="115000"/>
              </a:lnSpc>
              <a:spcBef>
                <a:spcPts val="0"/>
              </a:spcBef>
              <a:spcAft>
                <a:spcPts val="0"/>
              </a:spcAft>
              <a:buSzPts val="2070"/>
              <a:buChar char="►"/>
            </a:pPr>
            <a:r>
              <a:rPr lang="en-CA" sz="2070">
                <a:solidFill>
                  <a:schemeClr val="dk1"/>
                </a:solidFill>
              </a:rPr>
              <a:t>Need to re-investigate feature importance as weights are complex in neural network</a:t>
            </a:r>
            <a:endParaRPr/>
          </a:p>
          <a:p>
            <a:pPr indent="-228600" lvl="0" marL="457200" rtl="0" algn="l">
              <a:lnSpc>
                <a:spcPct val="115000"/>
              </a:lnSpc>
              <a:spcBef>
                <a:spcPts val="0"/>
              </a:spcBef>
              <a:spcAft>
                <a:spcPts val="0"/>
              </a:spcAft>
              <a:buSzPts val="2070"/>
              <a:buNone/>
            </a:pPr>
            <a:r>
              <a:t/>
            </a:r>
            <a:endParaRPr sz="2070">
              <a:solidFill>
                <a:schemeClr val="dk1"/>
              </a:solidFill>
            </a:endParaRPr>
          </a:p>
          <a:p>
            <a:pPr indent="-228600" lvl="0" marL="457200" rtl="0" algn="l">
              <a:lnSpc>
                <a:spcPct val="115000"/>
              </a:lnSpc>
              <a:spcBef>
                <a:spcPts val="0"/>
              </a:spcBef>
              <a:spcAft>
                <a:spcPts val="0"/>
              </a:spcAft>
              <a:buSzPts val="2070"/>
              <a:buNone/>
            </a:pPr>
            <a:r>
              <a:t/>
            </a:r>
            <a:endParaRPr sz="2070">
              <a:solidFill>
                <a:schemeClr val="dk1"/>
              </a:solidFill>
            </a:endParaRPr>
          </a:p>
        </p:txBody>
      </p:sp>
      <p:pic>
        <p:nvPicPr>
          <p:cNvPr id="561" name="Google Shape;561;p22"/>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a59a1338b5_0_43"/>
          <p:cNvSpPr txBox="1"/>
          <p:nvPr>
            <p:ph type="title"/>
          </p:nvPr>
        </p:nvSpPr>
        <p:spPr>
          <a:xfrm>
            <a:off x="677335" y="2700871"/>
            <a:ext cx="8596800" cy="1826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000"/>
              <a:buNone/>
            </a:pPr>
            <a:r>
              <a:rPr lang="en-CA"/>
              <a:t>Random Forest</a:t>
            </a:r>
            <a:endParaRPr/>
          </a:p>
        </p:txBody>
      </p:sp>
      <p:sp>
        <p:nvSpPr>
          <p:cNvPr id="568" name="Google Shape;568;g2a59a1338b5_0_43"/>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600"/>
              <a:buNone/>
            </a:pPr>
            <a:r>
              <a:rPr lang="en-CA"/>
              <a:t>Tianyi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a562841d46_0_76"/>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Method 3: Random Forest</a:t>
            </a:r>
            <a:endParaRPr/>
          </a:p>
        </p:txBody>
      </p:sp>
      <p:pic>
        <p:nvPicPr>
          <p:cNvPr id="575" name="Google Shape;575;g2a562841d46_0_76"/>
          <p:cNvPicPr preferRelativeResize="0"/>
          <p:nvPr/>
        </p:nvPicPr>
        <p:blipFill rotWithShape="1">
          <a:blip r:embed="rId3">
            <a:alphaModFix/>
          </a:blip>
          <a:srcRect b="0" l="0" r="0" t="0"/>
          <a:stretch/>
        </p:blipFill>
        <p:spPr>
          <a:xfrm>
            <a:off x="1058225" y="1639250"/>
            <a:ext cx="4724193" cy="4622697"/>
          </a:xfrm>
          <a:prstGeom prst="rect">
            <a:avLst/>
          </a:prstGeom>
          <a:noFill/>
          <a:ln>
            <a:noFill/>
          </a:ln>
        </p:spPr>
      </p:pic>
      <p:pic>
        <p:nvPicPr>
          <p:cNvPr id="576" name="Google Shape;576;g2a562841d46_0_76"/>
          <p:cNvPicPr preferRelativeResize="0"/>
          <p:nvPr/>
        </p:nvPicPr>
        <p:blipFill rotWithShape="1">
          <a:blip r:embed="rId4">
            <a:alphaModFix/>
          </a:blip>
          <a:srcRect b="0" l="0" r="0" t="0"/>
          <a:stretch/>
        </p:blipFill>
        <p:spPr>
          <a:xfrm>
            <a:off x="10080000" y="3960000"/>
            <a:ext cx="1581150" cy="228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a562841d46_0_88"/>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Datasets</a:t>
            </a:r>
            <a:endParaRPr/>
          </a:p>
        </p:txBody>
      </p:sp>
      <p:pic>
        <p:nvPicPr>
          <p:cNvPr id="167" name="Google Shape;167;g2a562841d46_0_88"/>
          <p:cNvPicPr preferRelativeResize="0"/>
          <p:nvPr/>
        </p:nvPicPr>
        <p:blipFill>
          <a:blip r:embed="rId3">
            <a:alphaModFix/>
          </a:blip>
          <a:stretch>
            <a:fillRect/>
          </a:stretch>
        </p:blipFill>
        <p:spPr>
          <a:xfrm>
            <a:off x="10080000" y="3960000"/>
            <a:ext cx="1552575" cy="2286000"/>
          </a:xfrm>
          <a:prstGeom prst="rect">
            <a:avLst/>
          </a:prstGeom>
          <a:noFill/>
          <a:ln>
            <a:noFill/>
          </a:ln>
        </p:spPr>
      </p:pic>
      <p:sp>
        <p:nvSpPr>
          <p:cNvPr id="168" name="Google Shape;168;g2a562841d46_0_88"/>
          <p:cNvSpPr txBox="1"/>
          <p:nvPr/>
        </p:nvSpPr>
        <p:spPr>
          <a:xfrm>
            <a:off x="953850" y="1699800"/>
            <a:ext cx="8120400" cy="4310700"/>
          </a:xfrm>
          <a:prstGeom prst="rect">
            <a:avLst/>
          </a:prstGeom>
          <a:noFill/>
          <a:ln>
            <a:noFill/>
          </a:ln>
        </p:spPr>
        <p:txBody>
          <a:bodyPr anchorCtr="0" anchor="t" bIns="57150" lIns="57150" spcFirstLastPara="1" rIns="57150" wrap="square" tIns="57150">
            <a:noAutofit/>
          </a:bodyPr>
          <a:lstStyle/>
          <a:p>
            <a:pPr indent="-342900" lvl="0" marL="457200" rtl="0" algn="l">
              <a:lnSpc>
                <a:spcPct val="150000"/>
              </a:lnSpc>
              <a:spcBef>
                <a:spcPts val="0"/>
              </a:spcBef>
              <a:spcAft>
                <a:spcPts val="0"/>
              </a:spcAft>
              <a:buClr>
                <a:srgbClr val="840D35"/>
              </a:buClr>
              <a:buSzPts val="1800"/>
              <a:buFont typeface="Lato"/>
              <a:buChar char="●"/>
            </a:pPr>
            <a:r>
              <a:rPr lang="en-CA" sz="1800">
                <a:solidFill>
                  <a:srgbClr val="840D35"/>
                </a:solidFill>
                <a:uFill>
                  <a:noFill/>
                </a:uFill>
                <a:latin typeface="Lato"/>
                <a:ea typeface="Lato"/>
                <a:cs typeface="Lato"/>
                <a:sym typeface="Lato"/>
                <a:hlinkClick r:id="rId4">
                  <a:extLst>
                    <a:ext uri="{A12FA001-AC4F-418D-AE19-62706E023703}">
                      <ahyp:hlinkClr val="tx"/>
                    </a:ext>
                  </a:extLst>
                </a:hlinkClick>
              </a:rPr>
              <a:t>Oscar nominations (Kaggle) </a:t>
            </a:r>
            <a:endParaRPr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lang="en-CA" sz="1800">
                <a:solidFill>
                  <a:srgbClr val="840D35"/>
                </a:solidFill>
                <a:uFill>
                  <a:noFill/>
                </a:uFill>
                <a:latin typeface="Lato"/>
                <a:ea typeface="Lato"/>
                <a:cs typeface="Lato"/>
                <a:sym typeface="Lato"/>
                <a:hlinkClick r:id="rId5">
                  <a:extLst>
                    <a:ext uri="{A12FA001-AC4F-418D-AE19-62706E023703}">
                      <ahyp:hlinkClr val="tx"/>
                    </a:ext>
                  </a:extLst>
                </a:hlinkClick>
              </a:rPr>
              <a:t>Golden Globe nominations (Kaggle)</a:t>
            </a:r>
            <a:endParaRPr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lang="en-CA" sz="1800">
                <a:solidFill>
                  <a:srgbClr val="840D35"/>
                </a:solidFill>
                <a:uFill>
                  <a:noFill/>
                </a:uFill>
                <a:latin typeface="Lato"/>
                <a:ea typeface="Lato"/>
                <a:cs typeface="Lato"/>
                <a:sym typeface="Lato"/>
                <a:hlinkClick r:id="rId6">
                  <a:extLst>
                    <a:ext uri="{A12FA001-AC4F-418D-AE19-62706E023703}">
                      <ahyp:hlinkClr val="tx"/>
                    </a:ext>
                  </a:extLst>
                </a:hlinkClick>
              </a:rPr>
              <a:t>SAG Award nominations (Kaggle)</a:t>
            </a:r>
            <a:endParaRPr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lang="en-CA" sz="1800">
                <a:solidFill>
                  <a:srgbClr val="840D35"/>
                </a:solidFill>
                <a:uFill>
                  <a:noFill/>
                </a:uFill>
                <a:latin typeface="Lato"/>
                <a:ea typeface="Lato"/>
                <a:cs typeface="Lato"/>
                <a:sym typeface="Lato"/>
                <a:hlinkClick r:id="rId7">
                  <a:extLst>
                    <a:ext uri="{A12FA001-AC4F-418D-AE19-62706E023703}">
                      <ahyp:hlinkClr val="tx"/>
                    </a:ext>
                  </a:extLst>
                </a:hlinkClick>
              </a:rPr>
              <a:t>The Movies Dataset</a:t>
            </a:r>
            <a:endParaRPr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lang="en-CA" sz="1800">
                <a:solidFill>
                  <a:srgbClr val="840D35"/>
                </a:solidFill>
                <a:uFill>
                  <a:noFill/>
                </a:uFill>
                <a:latin typeface="Lato"/>
                <a:ea typeface="Lato"/>
                <a:cs typeface="Lato"/>
                <a:sym typeface="Lato"/>
                <a:hlinkClick r:id="rId8">
                  <a:extLst>
                    <a:ext uri="{A12FA001-AC4F-418D-AE19-62706E023703}">
                      <ahyp:hlinkClr val="tx"/>
                    </a:ext>
                  </a:extLst>
                </a:hlinkClick>
              </a:rPr>
              <a:t>IMDb Datasets</a:t>
            </a:r>
            <a:endParaRPr sz="1800">
              <a:solidFill>
                <a:srgbClr val="A27D45"/>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6393ac451a_0_6"/>
          <p:cNvSpPr txBox="1"/>
          <p:nvPr>
            <p:ph type="title"/>
          </p:nvPr>
        </p:nvSpPr>
        <p:spPr>
          <a:xfrm>
            <a:off x="677335"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CA"/>
              <a:t>Sklearn</a:t>
            </a:r>
            <a:endParaRPr/>
          </a:p>
        </p:txBody>
      </p:sp>
      <p:sp>
        <p:nvSpPr>
          <p:cNvPr id="583" name="Google Shape;583;g26393ac451a_0_6"/>
          <p:cNvSpPr txBox="1"/>
          <p:nvPr>
            <p:ph idx="1" type="body"/>
          </p:nvPr>
        </p:nvSpPr>
        <p:spPr>
          <a:xfrm>
            <a:off x="677335" y="2160590"/>
            <a:ext cx="8596800" cy="38808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CA"/>
              <a:t>base_cls = DecisionTreeClassifier()</a:t>
            </a:r>
            <a:endParaRPr/>
          </a:p>
          <a:p>
            <a:pPr indent="0" lvl="0" marL="0" rtl="0" algn="l">
              <a:lnSpc>
                <a:spcPct val="115000"/>
              </a:lnSpc>
              <a:spcBef>
                <a:spcPts val="0"/>
              </a:spcBef>
              <a:spcAft>
                <a:spcPts val="0"/>
              </a:spcAft>
              <a:buClr>
                <a:schemeClr val="dk1"/>
              </a:buClr>
              <a:buSzPts val="1100"/>
              <a:buFont typeface="Arial"/>
              <a:buNone/>
            </a:pPr>
            <a:r>
              <a:rPr lang="en-CA"/>
              <a:t>bagging_cls = BaggingClassifier(estimator=base_cls, n_estimators=100, n_jobs=-1)</a:t>
            </a:r>
            <a:endParaRPr/>
          </a:p>
          <a:p>
            <a:pPr indent="0" lvl="0" marL="0" rtl="0" algn="l">
              <a:lnSpc>
                <a:spcPct val="115000"/>
              </a:lnSpc>
              <a:spcBef>
                <a:spcPts val="0"/>
              </a:spcBef>
              <a:spcAft>
                <a:spcPts val="0"/>
              </a:spcAft>
              <a:buClr>
                <a:schemeClr val="dk1"/>
              </a:buClr>
              <a:buSzPts val="1100"/>
              <a:buFont typeface="Arial"/>
              <a:buNone/>
            </a:pPr>
            <a:r>
              <a:rPr lang="en-CA"/>
              <a:t>multi_target_forest = MultiOutputClassifier(bagging_cls, n_jobs=-1)</a:t>
            </a:r>
            <a:endParaRPr/>
          </a:p>
          <a:p>
            <a:pPr indent="0" lvl="0" marL="0" rtl="0" algn="l">
              <a:spcBef>
                <a:spcPts val="1000"/>
              </a:spcBef>
              <a:spcAft>
                <a:spcPts val="0"/>
              </a:spcAft>
              <a:buNone/>
            </a:pPr>
            <a:r>
              <a:rPr lang="en-CA"/>
              <a:t>multi_target_forest.fit(X_train, y_train)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a562841d46_0_8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Training</a:t>
            </a:r>
            <a:endParaRPr/>
          </a:p>
        </p:txBody>
      </p:sp>
      <p:sp>
        <p:nvSpPr>
          <p:cNvPr id="590" name="Google Shape;590;g2a562841d46_0_82"/>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Clr>
                <a:srgbClr val="000000"/>
              </a:buClr>
              <a:buSzPts val="1600"/>
              <a:buFont typeface="Arial"/>
              <a:buChar char="●"/>
            </a:pPr>
            <a:r>
              <a:rPr lang="en-CA" sz="2000"/>
              <a:t>Train on movies from 1927 to 2010</a:t>
            </a:r>
            <a:endParaRPr sz="2000"/>
          </a:p>
          <a:p>
            <a:pPr indent="-330200" lvl="0" marL="457200" rtl="0" algn="l">
              <a:lnSpc>
                <a:spcPct val="100000"/>
              </a:lnSpc>
              <a:spcBef>
                <a:spcPts val="0"/>
              </a:spcBef>
              <a:spcAft>
                <a:spcPts val="0"/>
              </a:spcAft>
              <a:buClr>
                <a:srgbClr val="000000"/>
              </a:buClr>
              <a:buSzPts val="1600"/>
              <a:buFont typeface="Arial"/>
              <a:buChar char="●"/>
            </a:pPr>
            <a:r>
              <a:rPr lang="en-CA" sz="2000"/>
              <a:t>Validation on movies from 2011 to 2012</a:t>
            </a:r>
            <a:endParaRPr sz="2000"/>
          </a:p>
          <a:p>
            <a:pPr indent="-330200" lvl="0" marL="457200" rtl="0" algn="l">
              <a:lnSpc>
                <a:spcPct val="100000"/>
              </a:lnSpc>
              <a:spcBef>
                <a:spcPts val="0"/>
              </a:spcBef>
              <a:spcAft>
                <a:spcPts val="0"/>
              </a:spcAft>
              <a:buClr>
                <a:schemeClr val="dk1"/>
              </a:buClr>
              <a:buSzPts val="1600"/>
              <a:buFont typeface="Arial"/>
              <a:buChar char="●"/>
            </a:pPr>
            <a:r>
              <a:rPr lang="en-CA" sz="2000"/>
              <a:t>Test on movies from 2013 to 2017</a:t>
            </a:r>
            <a:endParaRPr sz="2000"/>
          </a:p>
          <a:p>
            <a:pPr indent="-355600" lvl="0" marL="457200" rtl="0" algn="l">
              <a:lnSpc>
                <a:spcPct val="100000"/>
              </a:lnSpc>
              <a:spcBef>
                <a:spcPts val="0"/>
              </a:spcBef>
              <a:spcAft>
                <a:spcPts val="0"/>
              </a:spcAft>
              <a:buSzPts val="2000"/>
              <a:buChar char="●"/>
            </a:pPr>
            <a:r>
              <a:rPr lang="en-CA" sz="2000"/>
              <a:t>Use 100 estimators in the forest</a:t>
            </a:r>
            <a:endParaRPr sz="2000"/>
          </a:p>
          <a:p>
            <a:pPr indent="0" lvl="0" marL="457200" rtl="0" algn="l">
              <a:lnSpc>
                <a:spcPct val="100000"/>
              </a:lnSpc>
              <a:spcBef>
                <a:spcPts val="0"/>
              </a:spcBef>
              <a:spcAft>
                <a:spcPts val="0"/>
              </a:spcAft>
              <a:buNone/>
            </a:pPr>
            <a:r>
              <a:t/>
            </a:r>
            <a:endParaRPr/>
          </a:p>
          <a:p>
            <a:pPr indent="0" lvl="0" marL="0" rtl="0" algn="l">
              <a:lnSpc>
                <a:spcPct val="100000"/>
              </a:lnSpc>
              <a:spcBef>
                <a:spcPts val="1000"/>
              </a:spcBef>
              <a:spcAft>
                <a:spcPts val="0"/>
              </a:spcAft>
              <a:buSzPts val="1440"/>
              <a:buNone/>
            </a:pPr>
            <a:r>
              <a:t/>
            </a:r>
            <a:endParaRPr/>
          </a:p>
        </p:txBody>
      </p:sp>
      <p:pic>
        <p:nvPicPr>
          <p:cNvPr id="591" name="Google Shape;591;g2a562841d46_0_82"/>
          <p:cNvPicPr preferRelativeResize="0"/>
          <p:nvPr/>
        </p:nvPicPr>
        <p:blipFill rotWithShape="1">
          <a:blip r:embed="rId3">
            <a:alphaModFix/>
          </a:blip>
          <a:srcRect b="0" l="0" r="0" t="0"/>
          <a:stretch/>
        </p:blipFill>
        <p:spPr>
          <a:xfrm>
            <a:off x="10080000" y="3960000"/>
            <a:ext cx="1581150" cy="228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a562841d46_0_2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a:t>
            </a:r>
            <a:r>
              <a:rPr lang="en-CA"/>
              <a:t>Testing</a:t>
            </a:r>
            <a:endParaRPr/>
          </a:p>
        </p:txBody>
      </p:sp>
      <p:sp>
        <p:nvSpPr>
          <p:cNvPr id="598" name="Google Shape;598;g2a562841d46_0_24"/>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n-CA"/>
              <a:t>oscars_nominee_BEST PICTURE (F1 Score: 0.71)</a:t>
            </a:r>
            <a:endParaRPr/>
          </a:p>
        </p:txBody>
      </p:sp>
      <p:graphicFrame>
        <p:nvGraphicFramePr>
          <p:cNvPr id="599" name="Google Shape;599;g2a562841d46_0_24"/>
          <p:cNvGraphicFramePr/>
          <p:nvPr/>
        </p:nvGraphicFramePr>
        <p:xfrm>
          <a:off x="952500" y="2667000"/>
          <a:ext cx="3000000" cy="3000000"/>
        </p:xfrm>
        <a:graphic>
          <a:graphicData uri="http://schemas.openxmlformats.org/drawingml/2006/table">
            <a:tbl>
              <a:tblPr>
                <a:noFill/>
                <a:tableStyleId>{38C602FC-1945-4641-955A-E82231A0286F}</a:tableStyleId>
              </a:tblPr>
              <a:tblGrid>
                <a:gridCol w="3429000"/>
                <a:gridCol w="2393825"/>
                <a:gridCol w="2498800"/>
              </a:tblGrid>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Title</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Predicted_Nomination</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Actual Nomination</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avatar 2 </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No</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nocturnal animals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No</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hell or high water  </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No</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moonlight</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hacksaw ridge</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arrival</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No</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en-CA" sz="1700" u="none" cap="none" strike="noStrike"/>
                        <a:t>Yes</a:t>
                      </a:r>
                      <a:endParaRPr sz="1700" u="none" cap="none" strike="noStrike"/>
                    </a:p>
                  </a:txBody>
                  <a:tcPr marT="91425" marB="91425" marR="91425" marL="91425"/>
                </a:tc>
              </a:tr>
            </a:tbl>
          </a:graphicData>
        </a:graphic>
      </p:graphicFrame>
      <p:pic>
        <p:nvPicPr>
          <p:cNvPr id="600" name="Google Shape;600;g2a562841d46_0_24"/>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637b81d6c0_0_5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Testing</a:t>
            </a:r>
            <a:endParaRPr>
              <a:solidFill>
                <a:schemeClr val="dk1"/>
              </a:solidFill>
            </a:endParaRPr>
          </a:p>
          <a:p>
            <a:pPr indent="0" lvl="0" marL="0" rtl="0" algn="l">
              <a:lnSpc>
                <a:spcPct val="100000"/>
              </a:lnSpc>
              <a:spcBef>
                <a:spcPts val="0"/>
              </a:spcBef>
              <a:spcAft>
                <a:spcPts val="0"/>
              </a:spcAft>
              <a:buSzPts val="3600"/>
              <a:buNone/>
            </a:pPr>
            <a:r>
              <a:t/>
            </a:r>
            <a:endParaRPr>
              <a:solidFill>
                <a:schemeClr val="dk1"/>
              </a:solidFill>
            </a:endParaRPr>
          </a:p>
        </p:txBody>
      </p:sp>
      <p:graphicFrame>
        <p:nvGraphicFramePr>
          <p:cNvPr id="607" name="Google Shape;607;g2637b81d6c0_0_52"/>
          <p:cNvGraphicFramePr/>
          <p:nvPr/>
        </p:nvGraphicFramePr>
        <p:xfrm>
          <a:off x="952500" y="2005525"/>
          <a:ext cx="3000000" cy="3000000"/>
        </p:xfrm>
        <a:graphic>
          <a:graphicData uri="http://schemas.openxmlformats.org/drawingml/2006/table">
            <a:tbl>
              <a:tblPr>
                <a:noFill/>
                <a:tableStyleId>{38C602FC-1945-4641-955A-E82231A0286F}</a:tableStyleId>
              </a:tblPr>
              <a:tblGrid>
                <a:gridCol w="2125725"/>
                <a:gridCol w="2125725"/>
                <a:gridCol w="2125725"/>
                <a:gridCol w="21257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Label Name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precision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recall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F1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oscars_nominee_ACTOR IN A SUPPORTING ROLE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0.75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0.71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oscars_nominee_ACTRESS IN A SUPPORTING ROLE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0.74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oscars_nominee_BEST PICTURE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0.82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0.71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oscars_nominee_ACTOR IN A LEADING ROLE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0.48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0.55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oscars_nominee_ACTRESS IN A LEADING ROLE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0.82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0.56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0.67</a:t>
                      </a:r>
                      <a:endParaRPr sz="1400" u="none" cap="none" strike="noStrike"/>
                    </a:p>
                  </a:txBody>
                  <a:tcPr marT="91425" marB="91425" marR="91425" marL="91425"/>
                </a:tc>
              </a:tr>
            </a:tbl>
          </a:graphicData>
        </a:graphic>
      </p:graphicFrame>
      <p:pic>
        <p:nvPicPr>
          <p:cNvPr id="608" name="Google Shape;608;g2637b81d6c0_0_52"/>
          <p:cNvPicPr preferRelativeResize="0"/>
          <p:nvPr/>
        </p:nvPicPr>
        <p:blipFill rotWithShape="1">
          <a:blip r:embed="rId3">
            <a:alphaModFix/>
          </a:blip>
          <a:srcRect b="0" l="0" r="0" t="0"/>
          <a:stretch/>
        </p:blipFill>
        <p:spPr>
          <a:xfrm>
            <a:off x="10080000" y="3960000"/>
            <a:ext cx="1543050" cy="228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637b81d6c0_0_1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Testing</a:t>
            </a:r>
            <a:endParaRPr>
              <a:solidFill>
                <a:schemeClr val="dk1"/>
              </a:solidFill>
            </a:endParaRPr>
          </a:p>
        </p:txBody>
      </p:sp>
      <p:sp>
        <p:nvSpPr>
          <p:cNvPr id="615" name="Google Shape;615;g2637b81d6c0_0_14"/>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n-CA"/>
              <a:t>Feature Importances for oscars_nominee_BEST PICTURE:</a:t>
            </a:r>
            <a:endParaRPr/>
          </a:p>
        </p:txBody>
      </p:sp>
      <p:graphicFrame>
        <p:nvGraphicFramePr>
          <p:cNvPr id="616" name="Google Shape;616;g2637b81d6c0_0_14"/>
          <p:cNvGraphicFramePr/>
          <p:nvPr/>
        </p:nvGraphicFramePr>
        <p:xfrm>
          <a:off x="952500" y="2667000"/>
          <a:ext cx="3000000" cy="3000000"/>
        </p:xfrm>
        <a:graphic>
          <a:graphicData uri="http://schemas.openxmlformats.org/drawingml/2006/table">
            <a:tbl>
              <a:tblPr>
                <a:noFill/>
                <a:tableStyleId>{38C602FC-1945-4641-955A-E82231A0286F}</a:tableStyleId>
              </a:tblPr>
              <a:tblGrid>
                <a:gridCol w="3429000"/>
                <a:gridCol w="23938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Feature_Name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Importance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gg_nominee_Best Director - Motion Picture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0.326648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revenue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0.098199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gg_nominee_Best Screenplay - Motion Picture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0.085398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runtimeMinutes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0.031767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gg_nominee_Best Motion Picture - Drama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0.031571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numVotes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0.030175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actor2Age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0.027014</a:t>
                      </a:r>
                      <a:endParaRPr sz="1400" u="none" cap="none" strike="noStrike"/>
                    </a:p>
                  </a:txBody>
                  <a:tcPr marT="91425" marB="91425" marR="91425" marL="91425"/>
                </a:tc>
              </a:tr>
            </a:tbl>
          </a:graphicData>
        </a:graphic>
      </p:graphicFrame>
      <p:pic>
        <p:nvPicPr>
          <p:cNvPr id="617" name="Google Shape;617;g2637b81d6c0_0_14"/>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6393ac451a_0_16"/>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Testing</a:t>
            </a:r>
            <a:endParaRPr>
              <a:solidFill>
                <a:schemeClr val="dk1"/>
              </a:solidFill>
            </a:endParaRPr>
          </a:p>
        </p:txBody>
      </p:sp>
      <p:sp>
        <p:nvSpPr>
          <p:cNvPr id="624" name="Google Shape;624;g26393ac451a_0_16"/>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n-CA"/>
              <a:t>Feature Importance oscars_nominee_ACTOR IN A LEADING ROLE:</a:t>
            </a:r>
            <a:endParaRPr/>
          </a:p>
        </p:txBody>
      </p:sp>
      <p:graphicFrame>
        <p:nvGraphicFramePr>
          <p:cNvPr id="625" name="Google Shape;625;g26393ac451a_0_16"/>
          <p:cNvGraphicFramePr/>
          <p:nvPr/>
        </p:nvGraphicFramePr>
        <p:xfrm>
          <a:off x="952500" y="2667000"/>
          <a:ext cx="3000000" cy="3000000"/>
        </p:xfrm>
        <a:graphic>
          <a:graphicData uri="http://schemas.openxmlformats.org/drawingml/2006/table">
            <a:tbl>
              <a:tblPr>
                <a:noFill/>
                <a:tableStyleId>{38C602FC-1945-4641-955A-E82231A0286F}</a:tableStyleId>
              </a:tblPr>
              <a:tblGrid>
                <a:gridCol w="3429000"/>
                <a:gridCol w="23938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Feature_Name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Importance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 sag_nominee_LEADING ROLE - MALE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0.333789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gg_nominee_Best Performance by an Actor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0.131328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actor1Age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0.044782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actress2Age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¸0.040476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revenue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0.032088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numVotes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0.030052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budget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0.027817</a:t>
                      </a:r>
                      <a:endParaRPr sz="1400" u="none" cap="none" strike="noStrike"/>
                    </a:p>
                  </a:txBody>
                  <a:tcPr marT="91425" marB="91425" marR="91425" marL="91425"/>
                </a:tc>
              </a:tr>
            </a:tbl>
          </a:graphicData>
        </a:graphic>
      </p:graphicFrame>
      <p:pic>
        <p:nvPicPr>
          <p:cNvPr id="626" name="Google Shape;626;g26393ac451a_0_16"/>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6393ac451a_0_2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Testing</a:t>
            </a:r>
            <a:endParaRPr>
              <a:solidFill>
                <a:schemeClr val="dk1"/>
              </a:solidFill>
            </a:endParaRPr>
          </a:p>
        </p:txBody>
      </p:sp>
      <p:sp>
        <p:nvSpPr>
          <p:cNvPr id="633" name="Google Shape;633;g26393ac451a_0_24"/>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n-CA"/>
              <a:t>Feature Importances for </a:t>
            </a:r>
            <a:r>
              <a:rPr lang="en-CA"/>
              <a:t>oscars_nominee_ACTRESS IN A LEADING ROLE</a:t>
            </a:r>
            <a:r>
              <a:rPr lang="en-CA"/>
              <a:t>:</a:t>
            </a:r>
            <a:endParaRPr/>
          </a:p>
        </p:txBody>
      </p:sp>
      <p:graphicFrame>
        <p:nvGraphicFramePr>
          <p:cNvPr id="634" name="Google Shape;634;g26393ac451a_0_24"/>
          <p:cNvGraphicFramePr/>
          <p:nvPr/>
        </p:nvGraphicFramePr>
        <p:xfrm>
          <a:off x="952500" y="2667000"/>
          <a:ext cx="3000000" cy="3000000"/>
        </p:xfrm>
        <a:graphic>
          <a:graphicData uri="http://schemas.openxmlformats.org/drawingml/2006/table">
            <a:tbl>
              <a:tblPr>
                <a:noFill/>
                <a:tableStyleId>{38C602FC-1945-4641-955A-E82231A0286F}</a:tableStyleId>
              </a:tblPr>
              <a:tblGrid>
                <a:gridCol w="3429000"/>
                <a:gridCol w="23938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Feature_Name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Importance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sag_nominee_LEADING ROLE - FEMALE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0.360435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gg_nominee_Best Performance by an Actress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0.072320</a:t>
                      </a:r>
                      <a:endParaRPr sz="1400" u="none" cap="none" strike="noStrike"/>
                    </a:p>
                  </a:txBody>
                  <a:tcPr marT="91425" marB="91425" marR="91425" marL="91425"/>
                </a:tc>
              </a:tr>
              <a:tr h="554575">
                <a:tc>
                  <a:txBody>
                    <a:bodyPr/>
                    <a:lstStyle/>
                    <a:p>
                      <a:pPr indent="0" lvl="0" marL="0" marR="0" rtl="0" algn="l">
                        <a:lnSpc>
                          <a:spcPct val="100000"/>
                        </a:lnSpc>
                        <a:spcBef>
                          <a:spcPts val="0"/>
                        </a:spcBef>
                        <a:spcAft>
                          <a:spcPts val="0"/>
                        </a:spcAft>
                        <a:buClr>
                          <a:srgbClr val="000000"/>
                        </a:buClr>
                        <a:buSzPts val="1400"/>
                        <a:buFont typeface="Arial"/>
                        <a:buNone/>
                      </a:pPr>
                      <a:r>
                        <a:rPr lang="en-CA"/>
                        <a:t>actress3Age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0.051496</a:t>
                      </a:r>
                      <a:endParaRPr sz="1400" u="none" cap="none" strike="noStrike"/>
                    </a:p>
                  </a:txBody>
                  <a:tcPr marT="91425" marB="91425" marR="91425" marL="91425"/>
                </a:tc>
              </a:tr>
              <a:tr h="381000">
                <a:tc>
                  <a:txBody>
                    <a:bodyPr/>
                    <a:lstStyle/>
                    <a:p>
                      <a:pPr indent="0" lvl="0" marL="0" rtl="0" algn="l">
                        <a:spcBef>
                          <a:spcPts val="0"/>
                        </a:spcBef>
                        <a:spcAft>
                          <a:spcPts val="0"/>
                        </a:spcAft>
                        <a:buClr>
                          <a:schemeClr val="dk1"/>
                        </a:buClr>
                        <a:buSzPts val="1400"/>
                        <a:buFont typeface="Arial"/>
                        <a:buNone/>
                      </a:pPr>
                      <a:r>
                        <a:rPr lang="en-CA">
                          <a:solidFill>
                            <a:schemeClr val="dk1"/>
                          </a:solidFill>
                        </a:rPr>
                        <a:t>gg_winner_Best Performance by an Actress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0.044117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runtimeMinutes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0.032789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actor2Age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0.032717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CA"/>
                        <a:t>actress2Age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CA"/>
                        <a:t>0.031936</a:t>
                      </a:r>
                      <a:endParaRPr sz="1400" u="none" cap="none" strike="noStrike"/>
                    </a:p>
                  </a:txBody>
                  <a:tcPr marT="91425" marB="91425" marR="91425" marL="91425"/>
                </a:tc>
              </a:tr>
            </a:tbl>
          </a:graphicData>
        </a:graphic>
      </p:graphicFrame>
      <p:pic>
        <p:nvPicPr>
          <p:cNvPr id="635" name="Google Shape;635;g26393ac451a_0_24"/>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637b81d6c0_0_8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Random Forest: Conclusions</a:t>
            </a:r>
            <a:endParaRPr>
              <a:solidFill>
                <a:schemeClr val="dk1"/>
              </a:solidFill>
            </a:endParaRPr>
          </a:p>
        </p:txBody>
      </p:sp>
      <p:sp>
        <p:nvSpPr>
          <p:cNvPr id="642" name="Google Shape;642;g2637b81d6c0_0_84"/>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332740" lvl="0" marL="457200" rtl="0" algn="l">
              <a:lnSpc>
                <a:spcPct val="150000"/>
              </a:lnSpc>
              <a:spcBef>
                <a:spcPts val="1000"/>
              </a:spcBef>
              <a:spcAft>
                <a:spcPts val="0"/>
              </a:spcAft>
              <a:buSzPts val="1640"/>
              <a:buAutoNum type="arabicPeriod"/>
            </a:pPr>
            <a:r>
              <a:rPr lang="en-CA" sz="2000"/>
              <a:t>Golden Globes Nominations could be a good indicator of oscar winning</a:t>
            </a:r>
            <a:endParaRPr sz="2000"/>
          </a:p>
          <a:p>
            <a:pPr indent="-332740" lvl="0" marL="457200" rtl="0" algn="l">
              <a:lnSpc>
                <a:spcPct val="150000"/>
              </a:lnSpc>
              <a:spcBef>
                <a:spcPts val="0"/>
              </a:spcBef>
              <a:spcAft>
                <a:spcPts val="0"/>
              </a:spcAft>
              <a:buSzPts val="1640"/>
              <a:buAutoNum type="arabicPeriod"/>
            </a:pPr>
            <a:r>
              <a:rPr lang="en-CA" sz="2000"/>
              <a:t>Revenue Plays a big role in winning (popularity?)</a:t>
            </a:r>
            <a:endParaRPr sz="2000"/>
          </a:p>
          <a:p>
            <a:pPr indent="-332740" lvl="0" marL="457200" rtl="0" algn="l">
              <a:lnSpc>
                <a:spcPct val="150000"/>
              </a:lnSpc>
              <a:spcBef>
                <a:spcPts val="0"/>
              </a:spcBef>
              <a:spcAft>
                <a:spcPts val="0"/>
              </a:spcAft>
              <a:buSzPts val="1640"/>
              <a:buAutoNum type="arabicPeriod"/>
            </a:pPr>
            <a:r>
              <a:rPr lang="en-CA" sz="2000"/>
              <a:t>Actor ages plays an important role, too.</a:t>
            </a:r>
            <a:endParaRPr sz="2000"/>
          </a:p>
          <a:p>
            <a:pPr indent="-332740" lvl="0" marL="457200" rtl="0" algn="l">
              <a:lnSpc>
                <a:spcPct val="100000"/>
              </a:lnSpc>
              <a:spcBef>
                <a:spcPts val="0"/>
              </a:spcBef>
              <a:spcAft>
                <a:spcPts val="0"/>
              </a:spcAft>
              <a:buSzPts val="1640"/>
              <a:buAutoNum type="arabicPeriod"/>
            </a:pPr>
            <a:r>
              <a:rPr lang="en-CA" sz="2000"/>
              <a:t>The dataset is very unbalanced, that may explain why our models </a:t>
            </a:r>
            <a:endParaRPr sz="2000"/>
          </a:p>
        </p:txBody>
      </p:sp>
      <p:pic>
        <p:nvPicPr>
          <p:cNvPr id="643" name="Google Shape;643;g2637b81d6c0_0_84"/>
          <p:cNvPicPr preferRelativeResize="0"/>
          <p:nvPr/>
        </p:nvPicPr>
        <p:blipFill rotWithShape="1">
          <a:blip r:embed="rId3">
            <a:alphaModFix/>
          </a:blip>
          <a:srcRect b="0" l="0" r="0" t="0"/>
          <a:stretch/>
        </p:blipFill>
        <p:spPr>
          <a:xfrm>
            <a:off x="10080000" y="3960000"/>
            <a:ext cx="1524000" cy="228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a5cd1050e3_1_8"/>
          <p:cNvSpPr txBox="1"/>
          <p:nvPr>
            <p:ph type="title"/>
          </p:nvPr>
        </p:nvSpPr>
        <p:spPr>
          <a:xfrm>
            <a:off x="677335" y="2700871"/>
            <a:ext cx="8596800" cy="1826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000"/>
              <a:buNone/>
            </a:pPr>
            <a:r>
              <a:rPr lang="en-CA"/>
              <a:t>Model Comparison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a5cd1050e3_1_1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Best Pictures Nomination</a:t>
            </a:r>
            <a:endParaRPr/>
          </a:p>
        </p:txBody>
      </p:sp>
      <p:sp>
        <p:nvSpPr>
          <p:cNvPr id="656" name="Google Shape;656;g2a5cd1050e3_1_14"/>
          <p:cNvSpPr txBox="1"/>
          <p:nvPr/>
        </p:nvSpPr>
        <p:spPr>
          <a:xfrm>
            <a:off x="759800" y="1191600"/>
            <a:ext cx="3000000" cy="21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00" u="none" cap="none" strike="noStrike">
              <a:solidFill>
                <a:schemeClr val="lt2"/>
              </a:solidFill>
              <a:latin typeface="Arial"/>
              <a:ea typeface="Arial"/>
              <a:cs typeface="Arial"/>
              <a:sym typeface="Arial"/>
            </a:endParaRPr>
          </a:p>
        </p:txBody>
      </p:sp>
      <p:graphicFrame>
        <p:nvGraphicFramePr>
          <p:cNvPr id="657" name="Google Shape;657;g2a5cd1050e3_1_14"/>
          <p:cNvGraphicFramePr/>
          <p:nvPr/>
        </p:nvGraphicFramePr>
        <p:xfrm>
          <a:off x="503925" y="1513250"/>
          <a:ext cx="3000000" cy="3000000"/>
        </p:xfrm>
        <a:graphic>
          <a:graphicData uri="http://schemas.openxmlformats.org/drawingml/2006/table">
            <a:tbl>
              <a:tblPr>
                <a:noFill/>
                <a:tableStyleId>{ACDDC16E-ED54-4509-B4CD-7387AF5E356E}</a:tableStyleId>
              </a:tblPr>
              <a:tblGrid>
                <a:gridCol w="2275525"/>
                <a:gridCol w="2275525"/>
                <a:gridCol w="2275525"/>
                <a:gridCol w="2275525"/>
              </a:tblGrid>
              <a:tr h="620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CA" sz="1800" u="sng">
                          <a:solidFill>
                            <a:srgbClr val="85200C"/>
                          </a:solidFill>
                        </a:rPr>
                        <a:t>Logistic Regression</a:t>
                      </a:r>
                      <a:endParaRPr sz="1800" u="sng">
                        <a:solidFill>
                          <a:srgbClr val="85200C"/>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BF9000"/>
                          </a:solidFill>
                        </a:rPr>
                        <a:t>Neural Network</a:t>
                      </a:r>
                      <a:endParaRPr sz="1800" u="sng">
                        <a:solidFill>
                          <a:srgbClr val="BF9000"/>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38761D"/>
                          </a:solidFill>
                        </a:rPr>
                        <a:t>Random Forests</a:t>
                      </a:r>
                      <a:endParaRPr sz="1800" u="sng">
                        <a:solidFill>
                          <a:srgbClr val="38761D"/>
                        </a:solidFill>
                      </a:endParaRPr>
                    </a:p>
                  </a:txBody>
                  <a:tcPr marT="91425" marB="91425" marR="91425" marL="91425" anchor="ctr">
                    <a:solidFill>
                      <a:schemeClr val="lt1"/>
                    </a:solidFill>
                  </a:tcPr>
                </a:tc>
              </a:tr>
              <a:tr h="620075">
                <a:tc>
                  <a:txBody>
                    <a:bodyPr/>
                    <a:lstStyle/>
                    <a:p>
                      <a:pPr indent="0" lvl="0" marL="0" rtl="0" algn="r">
                        <a:spcBef>
                          <a:spcPts val="0"/>
                        </a:spcBef>
                        <a:spcAft>
                          <a:spcPts val="0"/>
                        </a:spcAft>
                        <a:buNone/>
                      </a:pPr>
                      <a:r>
                        <a:rPr b="1" lang="en-CA"/>
                        <a:t>Accuracy</a:t>
                      </a:r>
                      <a:endParaRPr b="1"/>
                    </a:p>
                  </a:txBody>
                  <a:tcPr marT="91425" marB="91425" marR="91425" marL="91425" anchor="ct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Balanced Accuracy</a:t>
                      </a:r>
                      <a:endParaRPr b="1"/>
                    </a:p>
                  </a:txBody>
                  <a:tcPr marT="91425" marB="91425" marR="91425" marL="91425" anchor="ctr"/>
                </a:tc>
                <a:tc>
                  <a:txBody>
                    <a:bodyPr/>
                    <a:lstStyle/>
                    <a:p>
                      <a:pPr indent="0" lvl="0" marL="0" rtl="0" algn="ctr">
                        <a:spcBef>
                          <a:spcPts val="0"/>
                        </a:spcBef>
                        <a:spcAft>
                          <a:spcPts val="0"/>
                        </a:spcAft>
                        <a:buNone/>
                      </a:pPr>
                      <a:r>
                        <a:rPr lang="en-CA" sz="2000"/>
                        <a:t>0.87</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0.76</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0.81</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Precision</a:t>
                      </a:r>
                      <a:endParaRPr b="1"/>
                    </a:p>
                  </a:txBody>
                  <a:tcPr marT="91425" marB="91425" marR="91425" marL="91425" anchor="ctr"/>
                </a:tc>
                <a:tc>
                  <a:txBody>
                    <a:bodyPr/>
                    <a:lstStyle/>
                    <a:p>
                      <a:pPr indent="0" lvl="0" marL="0" rtl="0" algn="ctr">
                        <a:spcBef>
                          <a:spcPts val="0"/>
                        </a:spcBef>
                        <a:spcAft>
                          <a:spcPts val="0"/>
                        </a:spcAft>
                        <a:buNone/>
                      </a:pPr>
                      <a:r>
                        <a:rPr lang="en-CA" sz="2000">
                          <a:solidFill>
                            <a:schemeClr val="dk1"/>
                          </a:solidFill>
                        </a:rPr>
                        <a:t>0</a:t>
                      </a:r>
                      <a:r>
                        <a:rPr lang="en-CA" sz="2000">
                          <a:solidFill>
                            <a:schemeClr val="dk1"/>
                          </a:solidFill>
                        </a:rPr>
                        <a:t>.77</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0.76</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0.82</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Recall</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CA" sz="2000">
                          <a:solidFill>
                            <a:schemeClr val="dk1"/>
                          </a:solidFill>
                        </a:rPr>
                        <a:t>0</a:t>
                      </a:r>
                      <a:r>
                        <a:rPr lang="en-CA" sz="2000">
                          <a:solidFill>
                            <a:schemeClr val="dk1"/>
                          </a:solidFill>
                        </a:rPr>
                        <a:t>.73</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0.51</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0.62</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F1 Score</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CA" sz="2000">
                          <a:solidFill>
                            <a:schemeClr val="dk1"/>
                          </a:solidFill>
                        </a:rPr>
                        <a:t>0</a:t>
                      </a:r>
                      <a:r>
                        <a:rPr lang="en-CA" sz="2000">
                          <a:solidFill>
                            <a:schemeClr val="dk1"/>
                          </a:solidFill>
                        </a:rPr>
                        <a:t>.75</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0.61</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0.71</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 (Positive)</a:t>
                      </a:r>
                      <a:endParaRPr b="1"/>
                    </a:p>
                  </a:txBody>
                  <a:tcPr marT="91425" marB="91425" marR="91425" marL="91425" anchor="ctr"/>
                </a:tc>
                <a:tc>
                  <a:txBody>
                    <a:bodyPr/>
                    <a:lstStyle/>
                    <a:p>
                      <a:pPr indent="0" lvl="0" marL="0" rtl="0" algn="ctr">
                        <a:spcBef>
                          <a:spcPts val="0"/>
                        </a:spcBef>
                        <a:spcAft>
                          <a:spcPts val="0"/>
                        </a:spcAft>
                        <a:buNone/>
                      </a:pPr>
                      <a:r>
                        <a:rPr lang="en-CA" sz="1200"/>
                        <a:t>gg_nominee_Best Screenplay (Motion Picture)</a:t>
                      </a:r>
                      <a:endParaRPr sz="1200"/>
                    </a:p>
                  </a:txBody>
                  <a:tcPr marT="91425" marB="91425" marR="91425" marL="91425" anchor="ctr">
                    <a:solidFill>
                      <a:srgbClr val="E6B8AF"/>
                    </a:solidFill>
                  </a:tcPr>
                </a:tc>
                <a:tc rowSpan="2">
                  <a:txBody>
                    <a:bodyPr/>
                    <a:lstStyle/>
                    <a:p>
                      <a:pPr indent="0" lvl="0" marL="0" rtl="0" algn="ctr">
                        <a:spcBef>
                          <a:spcPts val="0"/>
                        </a:spcBef>
                        <a:spcAft>
                          <a:spcPts val="0"/>
                        </a:spcAft>
                        <a:buNone/>
                      </a:pPr>
                      <a:r>
                        <a:rPr lang="en-CA" sz="1200">
                          <a:solidFill>
                            <a:schemeClr val="dk1"/>
                          </a:solidFill>
                        </a:rPr>
                        <a:t>gg_nominee_Best Screenplay (Motion Picture)</a:t>
                      </a:r>
                      <a:endParaRPr sz="1200"/>
                    </a:p>
                  </a:txBody>
                  <a:tcPr marT="91425" marB="91425" marR="91425" marL="91425" anchor="ctr">
                    <a:solidFill>
                      <a:srgbClr val="FFF2CC"/>
                    </a:solidFill>
                  </a:tcPr>
                </a:tc>
                <a:tc rowSpan="2">
                  <a:txBody>
                    <a:bodyPr/>
                    <a:lstStyle/>
                    <a:p>
                      <a:pPr indent="0" lvl="0" marL="0" rtl="0" algn="ctr">
                        <a:spcBef>
                          <a:spcPts val="0"/>
                        </a:spcBef>
                        <a:spcAft>
                          <a:spcPts val="0"/>
                        </a:spcAft>
                        <a:buNone/>
                      </a:pPr>
                      <a:r>
                        <a:rPr lang="en-CA" sz="1200"/>
                        <a:t>gg_nominee_Best Director - Motion Picture</a:t>
                      </a:r>
                      <a:endParaRPr sz="12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a:t>
                      </a:r>
                      <a:endParaRPr b="1"/>
                    </a:p>
                    <a:p>
                      <a:pPr indent="0" lvl="0" marL="0" rtl="0" algn="r">
                        <a:spcBef>
                          <a:spcPts val="0"/>
                        </a:spcBef>
                        <a:spcAft>
                          <a:spcPts val="0"/>
                        </a:spcAft>
                        <a:buNone/>
                      </a:pPr>
                      <a:r>
                        <a:rPr b="1" lang="en-CA"/>
                        <a:t>(Negative)</a:t>
                      </a:r>
                      <a:endParaRPr b="1"/>
                    </a:p>
                  </a:txBody>
                  <a:tcPr marT="91425" marB="91425" marR="91425" marL="91425" anchor="ctr"/>
                </a:tc>
                <a:tc>
                  <a:txBody>
                    <a:bodyPr/>
                    <a:lstStyle/>
                    <a:p>
                      <a:pPr indent="0" lvl="0" marL="0" rtl="0" algn="ctr">
                        <a:spcBef>
                          <a:spcPts val="0"/>
                        </a:spcBef>
                        <a:spcAft>
                          <a:spcPts val="0"/>
                        </a:spcAft>
                        <a:buNone/>
                      </a:pPr>
                      <a:r>
                        <a:rPr lang="en-CA" sz="1200"/>
                        <a:t>languageOther</a:t>
                      </a:r>
                      <a:endParaRPr sz="1200"/>
                    </a:p>
                  </a:txBody>
                  <a:tcPr marT="91425" marB="91425" marR="91425" marL="91425" anchor="ctr">
                    <a:solidFill>
                      <a:srgbClr val="E6B8AF"/>
                    </a:solidFill>
                  </a:tcPr>
                </a:tc>
                <a:tc vMerge="1"/>
                <a:tc vMerge="1"/>
              </a:tr>
            </a:tbl>
          </a:graphicData>
        </a:graphic>
      </p:graphicFrame>
      <p:sp>
        <p:nvSpPr>
          <p:cNvPr id="658" name="Google Shape;658;g2a5cd1050e3_1_14"/>
          <p:cNvSpPr/>
          <p:nvPr/>
        </p:nvSpPr>
        <p:spPr>
          <a:xfrm>
            <a:off x="10109100" y="3974950"/>
            <a:ext cx="1714500" cy="2286000"/>
          </a:xfrm>
          <a:prstGeom prst="rect">
            <a:avLst/>
          </a:prstGeom>
          <a:solidFill>
            <a:srgbClr val="8585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9" name="Google Shape;659;g2a5cd1050e3_1_14"/>
          <p:cNvSpPr txBox="1"/>
          <p:nvPr/>
        </p:nvSpPr>
        <p:spPr>
          <a:xfrm>
            <a:off x="10359000" y="4772375"/>
            <a:ext cx="1214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4000">
                <a:solidFill>
                  <a:schemeClr val="lt1"/>
                </a:solidFill>
                <a:latin typeface="Lato"/>
                <a:ea typeface="Lato"/>
                <a:cs typeface="Lato"/>
                <a:sym typeface="Lato"/>
              </a:rPr>
              <a:t>?</a:t>
            </a:r>
            <a:endParaRPr sz="4000">
              <a:solidFill>
                <a:schemeClr val="lt1"/>
              </a:solidFill>
              <a:latin typeface="Lato"/>
              <a:ea typeface="Lato"/>
              <a:cs typeface="Lato"/>
              <a:sym typeface="Lato"/>
            </a:endParaRPr>
          </a:p>
        </p:txBody>
      </p:sp>
      <p:sp>
        <p:nvSpPr>
          <p:cNvPr id="660" name="Google Shape;660;g2a5cd1050e3_1_14"/>
          <p:cNvSpPr txBox="1"/>
          <p:nvPr/>
        </p:nvSpPr>
        <p:spPr>
          <a:xfrm>
            <a:off x="10144350" y="5572775"/>
            <a:ext cx="16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800">
                <a:solidFill>
                  <a:schemeClr val="lt1"/>
                </a:solidFill>
                <a:latin typeface="Lato"/>
                <a:ea typeface="Lato"/>
                <a:cs typeface="Lato"/>
                <a:sym typeface="Lato"/>
              </a:rPr>
              <a:t>2024</a:t>
            </a:r>
            <a:endParaRPr sz="1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a562841d46_0_6"/>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Features</a:t>
            </a:r>
            <a:endParaRPr/>
          </a:p>
        </p:txBody>
      </p:sp>
      <p:pic>
        <p:nvPicPr>
          <p:cNvPr id="175" name="Google Shape;175;g2a562841d46_0_6"/>
          <p:cNvPicPr preferRelativeResize="0"/>
          <p:nvPr/>
        </p:nvPicPr>
        <p:blipFill>
          <a:blip r:embed="rId3">
            <a:alphaModFix/>
          </a:blip>
          <a:stretch>
            <a:fillRect/>
          </a:stretch>
        </p:blipFill>
        <p:spPr>
          <a:xfrm>
            <a:off x="10080000" y="3960000"/>
            <a:ext cx="1524000" cy="2286000"/>
          </a:xfrm>
          <a:prstGeom prst="rect">
            <a:avLst/>
          </a:prstGeom>
          <a:noFill/>
          <a:ln>
            <a:noFill/>
          </a:ln>
        </p:spPr>
      </p:pic>
      <p:pic>
        <p:nvPicPr>
          <p:cNvPr id="176" name="Google Shape;176;g2a562841d46_0_6"/>
          <p:cNvPicPr preferRelativeResize="0"/>
          <p:nvPr/>
        </p:nvPicPr>
        <p:blipFill>
          <a:blip r:embed="rId4">
            <a:alphaModFix/>
          </a:blip>
          <a:stretch>
            <a:fillRect/>
          </a:stretch>
        </p:blipFill>
        <p:spPr>
          <a:xfrm>
            <a:off x="10080000" y="3960000"/>
            <a:ext cx="1524000" cy="2286000"/>
          </a:xfrm>
          <a:prstGeom prst="rect">
            <a:avLst/>
          </a:prstGeom>
          <a:noFill/>
          <a:ln>
            <a:noFill/>
          </a:ln>
        </p:spPr>
      </p:pic>
      <p:sp>
        <p:nvSpPr>
          <p:cNvPr id="177" name="Google Shape;177;g2a562841d46_0_6"/>
          <p:cNvSpPr txBox="1"/>
          <p:nvPr/>
        </p:nvSpPr>
        <p:spPr>
          <a:xfrm>
            <a:off x="953850" y="1699800"/>
            <a:ext cx="8120400" cy="4310700"/>
          </a:xfrm>
          <a:prstGeom prst="rect">
            <a:avLst/>
          </a:prstGeom>
          <a:noFill/>
          <a:ln>
            <a:noFill/>
          </a:ln>
        </p:spPr>
        <p:txBody>
          <a:bodyPr anchorCtr="0" anchor="t" bIns="57150" lIns="57150" spcFirstLastPara="1" rIns="57150" wrap="square" tIns="57150">
            <a:noAutofit/>
          </a:bodyPr>
          <a:lstStyle/>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Release year, release month</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Language</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Genre</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Budget, revenue</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Runtime</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Production Companies</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Age of actors / actresses / directors / writers</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Ratings, and number of votes on IMDb</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Golden Globe nominations</a:t>
            </a:r>
            <a:endParaRPr sz="1800">
              <a:solidFill>
                <a:srgbClr val="A27D45"/>
              </a:solidFill>
              <a:latin typeface="Lato"/>
              <a:ea typeface="Lato"/>
              <a:cs typeface="Lato"/>
              <a:sym typeface="Lato"/>
            </a:endParaRPr>
          </a:p>
          <a:p>
            <a:pPr indent="-342900" lvl="0" marL="457200" rtl="0" algn="l">
              <a:lnSpc>
                <a:spcPct val="150000"/>
              </a:lnSpc>
              <a:spcBef>
                <a:spcPts val="0"/>
              </a:spcBef>
              <a:spcAft>
                <a:spcPts val="0"/>
              </a:spcAft>
              <a:buClr>
                <a:srgbClr val="A27D45"/>
              </a:buClr>
              <a:buSzPts val="1800"/>
              <a:buFont typeface="Lato"/>
              <a:buChar char="●"/>
            </a:pPr>
            <a:r>
              <a:rPr lang="en-CA" sz="1800">
                <a:solidFill>
                  <a:srgbClr val="A27D45"/>
                </a:solidFill>
                <a:latin typeface="Lato"/>
                <a:ea typeface="Lato"/>
                <a:cs typeface="Lato"/>
                <a:sym typeface="Lato"/>
              </a:rPr>
              <a:t>SAG nominations</a:t>
            </a:r>
            <a:endParaRPr b="1" sz="1800">
              <a:solidFill>
                <a:srgbClr val="840D35"/>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a5cd1050e3_1_31"/>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Best Actor Nomination</a:t>
            </a:r>
            <a:endParaRPr/>
          </a:p>
        </p:txBody>
      </p:sp>
      <p:sp>
        <p:nvSpPr>
          <p:cNvPr id="667" name="Google Shape;667;g2a5cd1050e3_1_31"/>
          <p:cNvSpPr txBox="1"/>
          <p:nvPr/>
        </p:nvSpPr>
        <p:spPr>
          <a:xfrm>
            <a:off x="759800" y="1191600"/>
            <a:ext cx="3000000" cy="21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00" u="none" cap="none" strike="noStrike">
              <a:solidFill>
                <a:schemeClr val="lt2"/>
              </a:solidFill>
              <a:latin typeface="Arial"/>
              <a:ea typeface="Arial"/>
              <a:cs typeface="Arial"/>
              <a:sym typeface="Arial"/>
            </a:endParaRPr>
          </a:p>
        </p:txBody>
      </p:sp>
      <p:graphicFrame>
        <p:nvGraphicFramePr>
          <p:cNvPr id="668" name="Google Shape;668;g2a5cd1050e3_1_31"/>
          <p:cNvGraphicFramePr/>
          <p:nvPr/>
        </p:nvGraphicFramePr>
        <p:xfrm>
          <a:off x="503925" y="1513250"/>
          <a:ext cx="3000000" cy="3000000"/>
        </p:xfrm>
        <a:graphic>
          <a:graphicData uri="http://schemas.openxmlformats.org/drawingml/2006/table">
            <a:tbl>
              <a:tblPr>
                <a:noFill/>
                <a:tableStyleId>{ACDDC16E-ED54-4509-B4CD-7387AF5E356E}</a:tableStyleId>
              </a:tblPr>
              <a:tblGrid>
                <a:gridCol w="2275525"/>
                <a:gridCol w="2275525"/>
                <a:gridCol w="2275525"/>
                <a:gridCol w="2275525"/>
              </a:tblGrid>
              <a:tr h="620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CA" sz="1800" u="sng">
                          <a:solidFill>
                            <a:srgbClr val="85200C"/>
                          </a:solidFill>
                        </a:rPr>
                        <a:t>Logistic Regression</a:t>
                      </a:r>
                      <a:endParaRPr sz="1800" u="sng">
                        <a:solidFill>
                          <a:srgbClr val="85200C"/>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BF9000"/>
                          </a:solidFill>
                        </a:rPr>
                        <a:t>Neural Network</a:t>
                      </a:r>
                      <a:endParaRPr sz="1800" u="sng">
                        <a:solidFill>
                          <a:srgbClr val="BF9000"/>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38761D"/>
                          </a:solidFill>
                        </a:rPr>
                        <a:t>Random Forests</a:t>
                      </a:r>
                      <a:endParaRPr sz="1800" u="sng">
                        <a:solidFill>
                          <a:srgbClr val="38761D"/>
                        </a:solidFill>
                      </a:endParaRPr>
                    </a:p>
                  </a:txBody>
                  <a:tcPr marT="91425" marB="91425" marR="91425" marL="91425" anchor="ctr">
                    <a:solidFill>
                      <a:schemeClr val="lt1"/>
                    </a:solidFill>
                  </a:tcPr>
                </a:tc>
              </a:tr>
              <a:tr h="620075">
                <a:tc>
                  <a:txBody>
                    <a:bodyPr/>
                    <a:lstStyle/>
                    <a:p>
                      <a:pPr indent="0" lvl="0" marL="0" rtl="0" algn="r">
                        <a:spcBef>
                          <a:spcPts val="0"/>
                        </a:spcBef>
                        <a:spcAft>
                          <a:spcPts val="0"/>
                        </a:spcAft>
                        <a:buNone/>
                      </a:pPr>
                      <a:r>
                        <a:rPr b="1" lang="en-CA"/>
                        <a:t>Accuracy</a:t>
                      </a:r>
                      <a:endParaRPr b="1"/>
                    </a:p>
                  </a:txBody>
                  <a:tcPr marT="91425" marB="91425" marR="91425" marL="91425" anchor="ct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Balanced Accuracy</a:t>
                      </a:r>
                      <a:endParaRPr b="1"/>
                    </a:p>
                  </a:txBody>
                  <a:tcPr marT="91425" marB="91425" marR="91425" marL="91425" anchor="ctr"/>
                </a:tc>
                <a:tc>
                  <a:txBody>
                    <a:bodyPr/>
                    <a:lstStyle/>
                    <a:p>
                      <a:pPr indent="0" lvl="0" marL="0" rtl="0" algn="ctr">
                        <a:spcBef>
                          <a:spcPts val="0"/>
                        </a:spcBef>
                        <a:spcAft>
                          <a:spcPts val="0"/>
                        </a:spcAft>
                        <a:buNone/>
                      </a:pPr>
                      <a:r>
                        <a:rPr lang="en-CA" sz="2000"/>
                        <a:t>0.89</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0.87</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0.74</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Precision</a:t>
                      </a:r>
                      <a:endParaRPr b="1"/>
                    </a:p>
                  </a:txBody>
                  <a:tcPr marT="91425" marB="91425" marR="91425" marL="91425" anchor="ctr"/>
                </a:tc>
                <a:tc>
                  <a:txBody>
                    <a:bodyPr/>
                    <a:lstStyle/>
                    <a:p>
                      <a:pPr indent="0" lvl="0" marL="0" rtl="0" algn="ctr">
                        <a:spcBef>
                          <a:spcPts val="0"/>
                        </a:spcBef>
                        <a:spcAft>
                          <a:spcPts val="0"/>
                        </a:spcAft>
                        <a:buNone/>
                      </a:pPr>
                      <a:r>
                        <a:rPr lang="en-CA" sz="2000"/>
                        <a:t>0.77</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0.68</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0.65</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Recall</a:t>
                      </a:r>
                      <a:endParaRPr b="1"/>
                    </a:p>
                  </a:txBody>
                  <a:tcPr marT="91425" marB="91425" marR="91425" marL="91425" anchor="ctr"/>
                </a:tc>
                <a:tc>
                  <a:txBody>
                    <a:bodyPr/>
                    <a:lstStyle/>
                    <a:p>
                      <a:pPr indent="0" lvl="0" marL="0" rtl="0" algn="ctr">
                        <a:spcBef>
                          <a:spcPts val="0"/>
                        </a:spcBef>
                        <a:spcAft>
                          <a:spcPts val="0"/>
                        </a:spcAft>
                        <a:buNone/>
                      </a:pPr>
                      <a:r>
                        <a:rPr lang="en-CA" sz="2000"/>
                        <a:t>0.73</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0.74</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0.48</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F1 Score</a:t>
                      </a:r>
                      <a:endParaRPr b="1"/>
                    </a:p>
                  </a:txBody>
                  <a:tcPr marT="91425" marB="91425" marR="91425" marL="91425" anchor="ctr"/>
                </a:tc>
                <a:tc>
                  <a:txBody>
                    <a:bodyPr/>
                    <a:lstStyle/>
                    <a:p>
                      <a:pPr indent="0" lvl="0" marL="0" rtl="0" algn="ctr">
                        <a:spcBef>
                          <a:spcPts val="0"/>
                        </a:spcBef>
                        <a:spcAft>
                          <a:spcPts val="0"/>
                        </a:spcAft>
                        <a:buNone/>
                      </a:pPr>
                      <a:r>
                        <a:rPr lang="en-CA" sz="2000"/>
                        <a:t>0.75</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0.71</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0.55</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 (Positive)</a:t>
                      </a:r>
                      <a:endParaRPr b="1"/>
                    </a:p>
                  </a:txBody>
                  <a:tcPr marT="91425" marB="91425" marR="91425" marL="91425" anchor="ctr"/>
                </a:tc>
                <a:tc>
                  <a:txBody>
                    <a:bodyPr/>
                    <a:lstStyle/>
                    <a:p>
                      <a:pPr indent="0" lvl="0" marL="0" rtl="0" algn="ctr">
                        <a:spcBef>
                          <a:spcPts val="0"/>
                        </a:spcBef>
                        <a:spcAft>
                          <a:spcPts val="0"/>
                        </a:spcAft>
                        <a:buNone/>
                      </a:pPr>
                      <a:r>
                        <a:rPr lang="en-CA" sz="1200"/>
                        <a:t>sag_nominee_LEADING ROLE - MALE</a:t>
                      </a:r>
                      <a:endParaRPr sz="1200"/>
                    </a:p>
                  </a:txBody>
                  <a:tcPr marT="91425" marB="91425" marR="91425" marL="91425" anchor="ctr">
                    <a:solidFill>
                      <a:srgbClr val="E6B8AF"/>
                    </a:solidFill>
                  </a:tcPr>
                </a:tc>
                <a:tc rowSpan="2">
                  <a:txBody>
                    <a:bodyPr/>
                    <a:lstStyle/>
                    <a:p>
                      <a:pPr indent="0" lvl="0" marL="0" rtl="0" algn="ctr">
                        <a:spcBef>
                          <a:spcPts val="0"/>
                        </a:spcBef>
                        <a:spcAft>
                          <a:spcPts val="0"/>
                        </a:spcAft>
                        <a:buNone/>
                      </a:pPr>
                      <a:r>
                        <a:rPr lang="en-CA" sz="1200"/>
                        <a:t>runtimeMinutes</a:t>
                      </a:r>
                      <a:endParaRPr sz="1200"/>
                    </a:p>
                  </a:txBody>
                  <a:tcPr marT="91425" marB="91425" marR="91425" marL="91425" anchor="ctr">
                    <a:solidFill>
                      <a:srgbClr val="FFF2CC"/>
                    </a:solidFill>
                  </a:tcPr>
                </a:tc>
                <a:tc rowSpan="2">
                  <a:txBody>
                    <a:bodyPr/>
                    <a:lstStyle/>
                    <a:p>
                      <a:pPr indent="0" lvl="0" marL="0" rtl="0" algn="ctr">
                        <a:spcBef>
                          <a:spcPts val="0"/>
                        </a:spcBef>
                        <a:spcAft>
                          <a:spcPts val="0"/>
                        </a:spcAft>
                        <a:buNone/>
                      </a:pPr>
                      <a:r>
                        <a:rPr lang="en-CA" sz="1200"/>
                        <a:t>sag_nominee_LEADING ROLE - MALE</a:t>
                      </a:r>
                      <a:endParaRPr sz="12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a:t>
                      </a:r>
                      <a:endParaRPr b="1"/>
                    </a:p>
                    <a:p>
                      <a:pPr indent="0" lvl="0" marL="0" rtl="0" algn="r">
                        <a:spcBef>
                          <a:spcPts val="0"/>
                        </a:spcBef>
                        <a:spcAft>
                          <a:spcPts val="0"/>
                        </a:spcAft>
                        <a:buNone/>
                      </a:pPr>
                      <a:r>
                        <a:rPr b="1" lang="en-CA"/>
                        <a:t>(Negative)</a:t>
                      </a:r>
                      <a:endParaRPr b="1"/>
                    </a:p>
                  </a:txBody>
                  <a:tcPr marT="91425" marB="91425" marR="91425" marL="91425" anchor="ctr"/>
                </a:tc>
                <a:tc>
                  <a:txBody>
                    <a:bodyPr/>
                    <a:lstStyle/>
                    <a:p>
                      <a:pPr indent="0" lvl="0" marL="0" rtl="0" algn="ctr">
                        <a:spcBef>
                          <a:spcPts val="0"/>
                        </a:spcBef>
                        <a:spcAft>
                          <a:spcPts val="0"/>
                        </a:spcAft>
                        <a:buNone/>
                      </a:pPr>
                      <a:r>
                        <a:rPr lang="en-CA" sz="1200"/>
                        <a:t>languageEnglish</a:t>
                      </a:r>
                      <a:endParaRPr sz="1200"/>
                    </a:p>
                  </a:txBody>
                  <a:tcPr marT="91425" marB="91425" marR="91425" marL="91425" anchor="ctr">
                    <a:solidFill>
                      <a:srgbClr val="E6B8AF"/>
                    </a:solidFill>
                  </a:tcPr>
                </a:tc>
                <a:tc vMerge="1"/>
                <a:tc vMerge="1"/>
              </a:tr>
            </a:tbl>
          </a:graphicData>
        </a:graphic>
      </p:graphicFrame>
      <p:sp>
        <p:nvSpPr>
          <p:cNvPr id="669" name="Google Shape;669;g2a5cd1050e3_1_31"/>
          <p:cNvSpPr/>
          <p:nvPr/>
        </p:nvSpPr>
        <p:spPr>
          <a:xfrm>
            <a:off x="10109100" y="3974950"/>
            <a:ext cx="1714500" cy="2286000"/>
          </a:xfrm>
          <a:prstGeom prst="rect">
            <a:avLst/>
          </a:prstGeom>
          <a:solidFill>
            <a:srgbClr val="8585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0" name="Google Shape;670;g2a5cd1050e3_1_31"/>
          <p:cNvSpPr txBox="1"/>
          <p:nvPr/>
        </p:nvSpPr>
        <p:spPr>
          <a:xfrm>
            <a:off x="10359000" y="4772375"/>
            <a:ext cx="1214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4000">
                <a:solidFill>
                  <a:schemeClr val="lt1"/>
                </a:solidFill>
                <a:latin typeface="Lato"/>
                <a:ea typeface="Lato"/>
                <a:cs typeface="Lato"/>
                <a:sym typeface="Lato"/>
              </a:rPr>
              <a:t>?</a:t>
            </a:r>
            <a:endParaRPr sz="4000">
              <a:solidFill>
                <a:schemeClr val="lt1"/>
              </a:solidFill>
              <a:latin typeface="Lato"/>
              <a:ea typeface="Lato"/>
              <a:cs typeface="Lato"/>
              <a:sym typeface="Lato"/>
            </a:endParaRPr>
          </a:p>
        </p:txBody>
      </p:sp>
      <p:sp>
        <p:nvSpPr>
          <p:cNvPr id="671" name="Google Shape;671;g2a5cd1050e3_1_31"/>
          <p:cNvSpPr txBox="1"/>
          <p:nvPr/>
        </p:nvSpPr>
        <p:spPr>
          <a:xfrm>
            <a:off x="10144350" y="5572775"/>
            <a:ext cx="16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800">
                <a:solidFill>
                  <a:schemeClr val="lt1"/>
                </a:solidFill>
                <a:latin typeface="Lato"/>
                <a:ea typeface="Lato"/>
                <a:cs typeface="Lato"/>
                <a:sym typeface="Lato"/>
              </a:rPr>
              <a:t>2024</a:t>
            </a:r>
            <a:endParaRPr sz="18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a5cd1050e3_1_40"/>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Best Actress Nomination</a:t>
            </a:r>
            <a:endParaRPr/>
          </a:p>
        </p:txBody>
      </p:sp>
      <p:sp>
        <p:nvSpPr>
          <p:cNvPr id="678" name="Google Shape;678;g2a5cd1050e3_1_40"/>
          <p:cNvSpPr txBox="1"/>
          <p:nvPr/>
        </p:nvSpPr>
        <p:spPr>
          <a:xfrm>
            <a:off x="759800" y="1191600"/>
            <a:ext cx="3000000" cy="21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00" u="none" cap="none" strike="noStrike">
              <a:solidFill>
                <a:schemeClr val="lt2"/>
              </a:solidFill>
              <a:latin typeface="Arial"/>
              <a:ea typeface="Arial"/>
              <a:cs typeface="Arial"/>
              <a:sym typeface="Arial"/>
            </a:endParaRPr>
          </a:p>
        </p:txBody>
      </p:sp>
      <p:sp>
        <p:nvSpPr>
          <p:cNvPr id="679" name="Google Shape;679;g2a5cd1050e3_1_40"/>
          <p:cNvSpPr txBox="1"/>
          <p:nvPr/>
        </p:nvSpPr>
        <p:spPr>
          <a:xfrm>
            <a:off x="10168050" y="4613625"/>
            <a:ext cx="1347900" cy="861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CA" sz="4400" u="none" cap="none" strike="noStrike">
                <a:solidFill>
                  <a:schemeClr val="lt1"/>
                </a:solidFill>
                <a:latin typeface="Lato"/>
                <a:ea typeface="Lato"/>
                <a:cs typeface="Lato"/>
                <a:sym typeface="Lato"/>
              </a:rPr>
              <a:t>?</a:t>
            </a:r>
            <a:endParaRPr b="0" i="0" sz="4400" u="none" cap="none" strike="noStrike">
              <a:solidFill>
                <a:schemeClr val="lt1"/>
              </a:solidFill>
              <a:latin typeface="Lato"/>
              <a:ea typeface="Lato"/>
              <a:cs typeface="Lato"/>
              <a:sym typeface="Lato"/>
            </a:endParaRPr>
          </a:p>
        </p:txBody>
      </p:sp>
      <p:graphicFrame>
        <p:nvGraphicFramePr>
          <p:cNvPr id="680" name="Google Shape;680;g2a5cd1050e3_1_40"/>
          <p:cNvGraphicFramePr/>
          <p:nvPr/>
        </p:nvGraphicFramePr>
        <p:xfrm>
          <a:off x="503925" y="1513250"/>
          <a:ext cx="3000000" cy="3000000"/>
        </p:xfrm>
        <a:graphic>
          <a:graphicData uri="http://schemas.openxmlformats.org/drawingml/2006/table">
            <a:tbl>
              <a:tblPr>
                <a:noFill/>
                <a:tableStyleId>{ACDDC16E-ED54-4509-B4CD-7387AF5E356E}</a:tableStyleId>
              </a:tblPr>
              <a:tblGrid>
                <a:gridCol w="2275525"/>
                <a:gridCol w="2275525"/>
                <a:gridCol w="2275525"/>
                <a:gridCol w="2275525"/>
              </a:tblGrid>
              <a:tr h="620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CA" sz="1800" u="sng">
                          <a:solidFill>
                            <a:srgbClr val="85200C"/>
                          </a:solidFill>
                        </a:rPr>
                        <a:t>Logistic Regression</a:t>
                      </a:r>
                      <a:endParaRPr sz="1800" u="sng">
                        <a:solidFill>
                          <a:srgbClr val="85200C"/>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BF9000"/>
                          </a:solidFill>
                        </a:rPr>
                        <a:t>Neural Network</a:t>
                      </a:r>
                      <a:endParaRPr sz="1800" u="sng">
                        <a:solidFill>
                          <a:srgbClr val="BF9000"/>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CA" sz="1800" u="sng">
                          <a:solidFill>
                            <a:srgbClr val="38761D"/>
                          </a:solidFill>
                        </a:rPr>
                        <a:t>Random Forests</a:t>
                      </a:r>
                      <a:endParaRPr sz="1800" u="sng">
                        <a:solidFill>
                          <a:srgbClr val="38761D"/>
                        </a:solidFill>
                      </a:endParaRPr>
                    </a:p>
                  </a:txBody>
                  <a:tcPr marT="91425" marB="91425" marR="91425" marL="91425" anchor="ctr">
                    <a:solidFill>
                      <a:schemeClr val="lt1"/>
                    </a:solidFill>
                  </a:tcPr>
                </a:tc>
              </a:tr>
              <a:tr h="620075">
                <a:tc>
                  <a:txBody>
                    <a:bodyPr/>
                    <a:lstStyle/>
                    <a:p>
                      <a:pPr indent="0" lvl="0" marL="0" rtl="0" algn="r">
                        <a:spcBef>
                          <a:spcPts val="0"/>
                        </a:spcBef>
                        <a:spcAft>
                          <a:spcPts val="0"/>
                        </a:spcAft>
                        <a:buNone/>
                      </a:pPr>
                      <a:r>
                        <a:rPr b="1" lang="en-CA"/>
                        <a:t>Accuracy</a:t>
                      </a:r>
                      <a:endParaRPr b="1"/>
                    </a:p>
                  </a:txBody>
                  <a:tcPr marT="91425" marB="91425" marR="91425" marL="91425" anchor="ct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0.99</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Balanced Accuracy</a:t>
                      </a:r>
                      <a:endParaRPr b="1"/>
                    </a:p>
                  </a:txBody>
                  <a:tcPr marT="91425" marB="91425" marR="91425" marL="91425" anchor="ctr"/>
                </a:tc>
                <a:tc>
                  <a:txBody>
                    <a:bodyPr/>
                    <a:lstStyle/>
                    <a:p>
                      <a:pPr indent="0" lvl="0" marL="0" rtl="0" algn="ctr">
                        <a:spcBef>
                          <a:spcPts val="0"/>
                        </a:spcBef>
                        <a:spcAft>
                          <a:spcPts val="0"/>
                        </a:spcAft>
                        <a:buNone/>
                      </a:pPr>
                      <a:r>
                        <a:rPr lang="en-CA" sz="2000"/>
                        <a:t>0.88</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0.91</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0.78</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Precision</a:t>
                      </a:r>
                      <a:endParaRPr b="1"/>
                    </a:p>
                  </a:txBody>
                  <a:tcPr marT="91425" marB="91425" marR="91425" marL="91425" anchor="ctr"/>
                </a:tc>
                <a:tc>
                  <a:txBody>
                    <a:bodyPr/>
                    <a:lstStyle/>
                    <a:p>
                      <a:pPr indent="0" lvl="0" marL="0" rtl="0" algn="ctr">
                        <a:spcBef>
                          <a:spcPts val="0"/>
                        </a:spcBef>
                        <a:spcAft>
                          <a:spcPts val="0"/>
                        </a:spcAft>
                        <a:buNone/>
                      </a:pPr>
                      <a:r>
                        <a:rPr lang="en-CA" sz="2000"/>
                        <a:t>0.48</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0.52</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0.82</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Recall</a:t>
                      </a:r>
                      <a:endParaRPr b="1"/>
                    </a:p>
                  </a:txBody>
                  <a:tcPr marT="91425" marB="91425" marR="91425" marL="91425" anchor="ctr"/>
                </a:tc>
                <a:tc>
                  <a:txBody>
                    <a:bodyPr/>
                    <a:lstStyle/>
                    <a:p>
                      <a:pPr indent="0" lvl="0" marL="0" rtl="0" algn="ctr">
                        <a:spcBef>
                          <a:spcPts val="0"/>
                        </a:spcBef>
                        <a:spcAft>
                          <a:spcPts val="0"/>
                        </a:spcAft>
                        <a:buNone/>
                      </a:pPr>
                      <a:r>
                        <a:rPr lang="en-CA" sz="2000"/>
                        <a:t>0.75</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0.81</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0.56</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F1 Score</a:t>
                      </a:r>
                      <a:endParaRPr b="1"/>
                    </a:p>
                  </a:txBody>
                  <a:tcPr marT="91425" marB="91425" marR="91425" marL="91425" anchor="ctr"/>
                </a:tc>
                <a:tc>
                  <a:txBody>
                    <a:bodyPr/>
                    <a:lstStyle/>
                    <a:p>
                      <a:pPr indent="0" lvl="0" marL="0" rtl="0" algn="ctr">
                        <a:spcBef>
                          <a:spcPts val="0"/>
                        </a:spcBef>
                        <a:spcAft>
                          <a:spcPts val="0"/>
                        </a:spcAft>
                        <a:buNone/>
                      </a:pPr>
                      <a:r>
                        <a:rPr lang="en-CA" sz="2000"/>
                        <a:t>0.59</a:t>
                      </a:r>
                      <a:endParaRPr sz="2000"/>
                    </a:p>
                  </a:txBody>
                  <a:tcPr marT="91425" marB="91425" marR="91425" marL="91425" anchor="ctr">
                    <a:solidFill>
                      <a:srgbClr val="E6B8AF"/>
                    </a:solidFill>
                  </a:tcPr>
                </a:tc>
                <a:tc>
                  <a:txBody>
                    <a:bodyPr/>
                    <a:lstStyle/>
                    <a:p>
                      <a:pPr indent="0" lvl="0" marL="0" rtl="0" algn="ctr">
                        <a:spcBef>
                          <a:spcPts val="0"/>
                        </a:spcBef>
                        <a:spcAft>
                          <a:spcPts val="0"/>
                        </a:spcAft>
                        <a:buNone/>
                      </a:pPr>
                      <a:r>
                        <a:rPr lang="en-CA" sz="2000"/>
                        <a:t>0.63</a:t>
                      </a:r>
                      <a:endParaRPr sz="2000"/>
                    </a:p>
                  </a:txBody>
                  <a:tcPr marT="91425" marB="91425" marR="91425" marL="91425" anchor="ctr">
                    <a:solidFill>
                      <a:srgbClr val="FFF2CC"/>
                    </a:solidFill>
                  </a:tcPr>
                </a:tc>
                <a:tc>
                  <a:txBody>
                    <a:bodyPr/>
                    <a:lstStyle/>
                    <a:p>
                      <a:pPr indent="0" lvl="0" marL="0" rtl="0" algn="ctr">
                        <a:spcBef>
                          <a:spcPts val="0"/>
                        </a:spcBef>
                        <a:spcAft>
                          <a:spcPts val="0"/>
                        </a:spcAft>
                        <a:buNone/>
                      </a:pPr>
                      <a:r>
                        <a:rPr lang="en-CA" sz="2000"/>
                        <a:t>0.67</a:t>
                      </a:r>
                      <a:endParaRPr sz="20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 (Positive)</a:t>
                      </a:r>
                      <a:endParaRPr b="1"/>
                    </a:p>
                  </a:txBody>
                  <a:tcPr marT="91425" marB="91425" marR="91425" marL="91425" anchor="ctr"/>
                </a:tc>
                <a:tc>
                  <a:txBody>
                    <a:bodyPr/>
                    <a:lstStyle/>
                    <a:p>
                      <a:pPr indent="0" lvl="0" marL="0" rtl="0" algn="ctr">
                        <a:spcBef>
                          <a:spcPts val="0"/>
                        </a:spcBef>
                        <a:spcAft>
                          <a:spcPts val="0"/>
                        </a:spcAft>
                        <a:buNone/>
                      </a:pPr>
                      <a:r>
                        <a:rPr lang="en-CA" sz="1200"/>
                        <a:t>gg_nominee_Best Performance by an Actress in a Motion Picture - Drama</a:t>
                      </a:r>
                      <a:endParaRPr sz="1200"/>
                    </a:p>
                  </a:txBody>
                  <a:tcPr marT="91425" marB="91425" marR="91425" marL="91425" anchor="ctr">
                    <a:solidFill>
                      <a:srgbClr val="E6B8AF"/>
                    </a:solidFill>
                  </a:tcPr>
                </a:tc>
                <a:tc rowSpan="2">
                  <a:txBody>
                    <a:bodyPr/>
                    <a:lstStyle/>
                    <a:p>
                      <a:pPr indent="0" lvl="0" marL="0" rtl="0" algn="ctr">
                        <a:spcBef>
                          <a:spcPts val="0"/>
                        </a:spcBef>
                        <a:spcAft>
                          <a:spcPts val="0"/>
                        </a:spcAft>
                        <a:buNone/>
                      </a:pPr>
                      <a:r>
                        <a:rPr lang="en-CA" sz="1200"/>
                        <a:t>gg_nominee_Best Performance by an Actress in a Supporting Role in any Motion Picture</a:t>
                      </a:r>
                      <a:endParaRPr sz="1200"/>
                    </a:p>
                  </a:txBody>
                  <a:tcPr marT="91425" marB="91425" marR="91425" marL="91425" anchor="ctr">
                    <a:solidFill>
                      <a:srgbClr val="FFF2CC"/>
                    </a:solidFill>
                  </a:tcPr>
                </a:tc>
                <a:tc rowSpan="2">
                  <a:txBody>
                    <a:bodyPr/>
                    <a:lstStyle/>
                    <a:p>
                      <a:pPr indent="0" lvl="0" marL="0" rtl="0" algn="ctr">
                        <a:spcBef>
                          <a:spcPts val="0"/>
                        </a:spcBef>
                        <a:spcAft>
                          <a:spcPts val="0"/>
                        </a:spcAft>
                        <a:buNone/>
                      </a:pPr>
                      <a:r>
                        <a:rPr lang="en-CA" sz="1200"/>
                        <a:t>sag_nominee_LEADING ROLE - FEMALE</a:t>
                      </a:r>
                      <a:endParaRPr sz="1200"/>
                    </a:p>
                  </a:txBody>
                  <a:tcPr marT="91425" marB="91425" marR="91425" marL="91425" anchor="ctr">
                    <a:solidFill>
                      <a:srgbClr val="D9EAD3"/>
                    </a:solidFill>
                  </a:tcPr>
                </a:tc>
              </a:tr>
              <a:tr h="620075">
                <a:tc>
                  <a:txBody>
                    <a:bodyPr/>
                    <a:lstStyle/>
                    <a:p>
                      <a:pPr indent="0" lvl="0" marL="0" rtl="0" algn="r">
                        <a:spcBef>
                          <a:spcPts val="0"/>
                        </a:spcBef>
                        <a:spcAft>
                          <a:spcPts val="0"/>
                        </a:spcAft>
                        <a:buNone/>
                      </a:pPr>
                      <a:r>
                        <a:rPr b="1" lang="en-CA"/>
                        <a:t>Most Important Feature</a:t>
                      </a:r>
                      <a:endParaRPr b="1"/>
                    </a:p>
                    <a:p>
                      <a:pPr indent="0" lvl="0" marL="0" rtl="0" algn="r">
                        <a:spcBef>
                          <a:spcPts val="0"/>
                        </a:spcBef>
                        <a:spcAft>
                          <a:spcPts val="0"/>
                        </a:spcAft>
                        <a:buNone/>
                      </a:pPr>
                      <a:r>
                        <a:rPr b="1" lang="en-CA"/>
                        <a:t>(Negative)</a:t>
                      </a:r>
                      <a:endParaRPr b="1"/>
                    </a:p>
                  </a:txBody>
                  <a:tcPr marT="91425" marB="91425" marR="91425" marL="91425" anchor="ctr"/>
                </a:tc>
                <a:tc>
                  <a:txBody>
                    <a:bodyPr/>
                    <a:lstStyle/>
                    <a:p>
                      <a:pPr indent="0" lvl="0" marL="0" rtl="0" algn="ctr">
                        <a:spcBef>
                          <a:spcPts val="0"/>
                        </a:spcBef>
                        <a:spcAft>
                          <a:spcPts val="0"/>
                        </a:spcAft>
                        <a:buNone/>
                      </a:pPr>
                      <a:r>
                        <a:rPr lang="en-CA" sz="1200"/>
                        <a:t>productionCompanyColumbiaPicturesCorporation</a:t>
                      </a:r>
                      <a:endParaRPr sz="1200"/>
                    </a:p>
                  </a:txBody>
                  <a:tcPr marT="91425" marB="91425" marR="91425" marL="91425" anchor="ctr">
                    <a:solidFill>
                      <a:srgbClr val="E6B8AF"/>
                    </a:solidFill>
                  </a:tcPr>
                </a:tc>
                <a:tc vMerge="1"/>
                <a:tc vMerge="1"/>
              </a:tr>
            </a:tbl>
          </a:graphicData>
        </a:graphic>
      </p:graphicFrame>
      <p:sp>
        <p:nvSpPr>
          <p:cNvPr id="681" name="Google Shape;681;g2a5cd1050e3_1_40"/>
          <p:cNvSpPr/>
          <p:nvPr/>
        </p:nvSpPr>
        <p:spPr>
          <a:xfrm>
            <a:off x="10109100" y="3974950"/>
            <a:ext cx="1714500" cy="2286000"/>
          </a:xfrm>
          <a:prstGeom prst="rect">
            <a:avLst/>
          </a:prstGeom>
          <a:solidFill>
            <a:srgbClr val="8585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2" name="Google Shape;682;g2a5cd1050e3_1_40"/>
          <p:cNvSpPr txBox="1"/>
          <p:nvPr/>
        </p:nvSpPr>
        <p:spPr>
          <a:xfrm>
            <a:off x="10359000" y="4772375"/>
            <a:ext cx="1214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4000">
                <a:solidFill>
                  <a:schemeClr val="lt1"/>
                </a:solidFill>
                <a:latin typeface="Lato"/>
                <a:ea typeface="Lato"/>
                <a:cs typeface="Lato"/>
                <a:sym typeface="Lato"/>
              </a:rPr>
              <a:t>?</a:t>
            </a:r>
            <a:endParaRPr sz="4000">
              <a:solidFill>
                <a:schemeClr val="lt1"/>
              </a:solidFill>
              <a:latin typeface="Lato"/>
              <a:ea typeface="Lato"/>
              <a:cs typeface="Lato"/>
              <a:sym typeface="Lato"/>
            </a:endParaRPr>
          </a:p>
        </p:txBody>
      </p:sp>
      <p:sp>
        <p:nvSpPr>
          <p:cNvPr id="683" name="Google Shape;683;g2a5cd1050e3_1_40"/>
          <p:cNvSpPr txBox="1"/>
          <p:nvPr/>
        </p:nvSpPr>
        <p:spPr>
          <a:xfrm>
            <a:off x="10144350" y="5572775"/>
            <a:ext cx="16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800">
                <a:solidFill>
                  <a:schemeClr val="lt1"/>
                </a:solidFill>
                <a:latin typeface="Lato"/>
                <a:ea typeface="Lato"/>
                <a:cs typeface="Lato"/>
                <a:sym typeface="Lato"/>
              </a:rPr>
              <a:t>2024</a:t>
            </a:r>
            <a:endParaRPr sz="18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a5cd1050e3_1_0"/>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References</a:t>
            </a:r>
            <a:endParaRPr/>
          </a:p>
        </p:txBody>
      </p:sp>
      <p:sp>
        <p:nvSpPr>
          <p:cNvPr id="690" name="Google Shape;690;g2a5cd1050e3_1_0"/>
          <p:cNvSpPr txBox="1"/>
          <p:nvPr>
            <p:ph idx="1" type="body"/>
          </p:nvPr>
        </p:nvSpPr>
        <p:spPr>
          <a:xfrm>
            <a:off x="677325" y="1208550"/>
            <a:ext cx="8596800" cy="5336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CA" sz="1500">
                <a:solidFill>
                  <a:srgbClr val="374151"/>
                </a:solidFill>
              </a:rPr>
              <a:t>[1] Predicting the oscars using preferential machine learning. Towards Data Science.</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[2] R. Banik. The movies dataset. https://www.kaggle.com/datasets/rounakbanik/the-movies-dataset, 2023.</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[3] S. Deregowski. Oscar-predictions, 2022.[4] IMDb. Imdb data files available for download. https://datasets.imdbws.com/, 2023. </a:t>
            </a:r>
            <a:r>
              <a:rPr lang="en-CA" sz="1500">
                <a:solidFill>
                  <a:srgbClr val="374151"/>
                </a:solidFill>
              </a:rPr>
              <a:t>D</a:t>
            </a:r>
            <a:r>
              <a:rPr lang="en-CA" sz="1500">
                <a:solidFill>
                  <a:srgbClr val="374151"/>
                </a:solidFill>
              </a:rPr>
              <a:t>ocumentation can be found at http://www.imdb.com/interfaces/.</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[5] J. Kim, S. Hwang, and E. Park. Can we predict the oscar winner? a machine learning approach with social network services. Entertainment Computing, 39:100441, 2021.</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[6] UNIMAD. Golden globe awards. https://www.kaggle.com/datasets/unanimad/golden-globe-awards, 2023.</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[7] UNIMAD. The oscar award, 1927 - 2023. https://www.kaggle.com/datasets/unanimad/the-oscar-award, 2023.</a:t>
            </a:r>
            <a:endParaRPr sz="1500">
              <a:solidFill>
                <a:srgbClr val="374151"/>
              </a:solidFill>
            </a:endParaRPr>
          </a:p>
          <a:p>
            <a:pPr indent="0" lvl="0" marL="0" rtl="0" algn="l">
              <a:spcBef>
                <a:spcPts val="1000"/>
              </a:spcBef>
              <a:spcAft>
                <a:spcPts val="0"/>
              </a:spcAft>
              <a:buSzPts val="1100"/>
              <a:buNone/>
            </a:pPr>
            <a:r>
              <a:rPr lang="en-CA" sz="1500">
                <a:solidFill>
                  <a:srgbClr val="374151"/>
                </a:solidFill>
              </a:rPr>
              <a:t>[8] UNIMAD. Screen actors guild awards, 1994 - 2020.https://www.kaggle.com/datasets/unanimad/screen-actors-guild-awards, 2023.</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[9] Scikit-learn, "Machine Learning in Python — scikit-learn 0.24.2 documentation," [Online]. Available: https://scikit-learn.org/stable, 2023.</a:t>
            </a:r>
            <a:endParaRPr sz="1500">
              <a:solidFill>
                <a:srgbClr val="374151"/>
              </a:solidFill>
            </a:endParaRPr>
          </a:p>
          <a:p>
            <a:pPr indent="0" lvl="0" marL="0" rtl="0" algn="l">
              <a:spcBef>
                <a:spcPts val="1000"/>
              </a:spcBef>
              <a:spcAft>
                <a:spcPts val="0"/>
              </a:spcAft>
              <a:buClr>
                <a:schemeClr val="dk1"/>
              </a:buClr>
              <a:buSzPts val="1100"/>
              <a:buFont typeface="Arial"/>
              <a:buNone/>
            </a:pPr>
            <a:r>
              <a:rPr lang="en-CA" sz="1500">
                <a:solidFill>
                  <a:srgbClr val="374151"/>
                </a:solidFill>
              </a:rPr>
              <a:t>[10] user12075 (2023, April 10). MLPRegressor learning_rate_init for lbfgs solver in sklearn [Answer]. Stack Overflow. https://stackoverflow.com/a/60902315/12075</a:t>
            </a:r>
            <a:endParaRPr sz="1500">
              <a:solidFill>
                <a:srgbClr val="37415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g26393ac451a_1_0"/>
          <p:cNvPicPr preferRelativeResize="0"/>
          <p:nvPr/>
        </p:nvPicPr>
        <p:blipFill>
          <a:blip r:embed="rId3">
            <a:alphaModFix/>
          </a:blip>
          <a:stretch>
            <a:fillRect/>
          </a:stretch>
        </p:blipFill>
        <p:spPr>
          <a:xfrm>
            <a:off x="5019976" y="714150"/>
            <a:ext cx="3427951" cy="5429700"/>
          </a:xfrm>
          <a:prstGeom prst="rect">
            <a:avLst/>
          </a:prstGeom>
          <a:noFill/>
          <a:ln>
            <a:noFill/>
          </a:ln>
        </p:spPr>
      </p:pic>
      <p:sp>
        <p:nvSpPr>
          <p:cNvPr id="697" name="Google Shape;697;g26393ac451a_1_0"/>
          <p:cNvSpPr txBox="1"/>
          <p:nvPr/>
        </p:nvSpPr>
        <p:spPr>
          <a:xfrm>
            <a:off x="564350" y="2232825"/>
            <a:ext cx="3238800" cy="203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CA" sz="4000">
                <a:solidFill>
                  <a:srgbClr val="3F3F3F"/>
                </a:solidFill>
                <a:latin typeface="Lato"/>
                <a:ea typeface="Lato"/>
                <a:cs typeface="Lato"/>
                <a:sym typeface="Lato"/>
              </a:rPr>
              <a:t>2024</a:t>
            </a:r>
            <a:endParaRPr sz="4000">
              <a:solidFill>
                <a:srgbClr val="3F3F3F"/>
              </a:solidFill>
              <a:latin typeface="Lato"/>
              <a:ea typeface="Lato"/>
              <a:cs typeface="Lato"/>
              <a:sym typeface="Lato"/>
            </a:endParaRPr>
          </a:p>
          <a:p>
            <a:pPr indent="0" lvl="0" marL="0" rtl="0" algn="r">
              <a:spcBef>
                <a:spcPts val="0"/>
              </a:spcBef>
              <a:spcAft>
                <a:spcPts val="0"/>
              </a:spcAft>
              <a:buNone/>
            </a:pPr>
            <a:r>
              <a:rPr lang="en-CA" sz="4000">
                <a:solidFill>
                  <a:srgbClr val="3F3F3F"/>
                </a:solidFill>
                <a:latin typeface="Lato"/>
                <a:ea typeface="Lato"/>
                <a:cs typeface="Lato"/>
                <a:sym typeface="Lato"/>
              </a:rPr>
              <a:t>Best Picture</a:t>
            </a:r>
            <a:endParaRPr sz="4000">
              <a:solidFill>
                <a:srgbClr val="3F3F3F"/>
              </a:solidFill>
              <a:latin typeface="Lato"/>
              <a:ea typeface="Lato"/>
              <a:cs typeface="Lato"/>
              <a:sym typeface="Lato"/>
            </a:endParaRPr>
          </a:p>
          <a:p>
            <a:pPr indent="0" lvl="0" marL="0" rtl="0" algn="r">
              <a:spcBef>
                <a:spcPts val="0"/>
              </a:spcBef>
              <a:spcAft>
                <a:spcPts val="0"/>
              </a:spcAft>
              <a:buNone/>
            </a:pPr>
            <a:r>
              <a:rPr lang="en-CA" sz="4000">
                <a:solidFill>
                  <a:srgbClr val="3F3F3F"/>
                </a:solidFill>
                <a:latin typeface="Lato"/>
                <a:ea typeface="Lato"/>
                <a:cs typeface="Lato"/>
                <a:sym typeface="Lato"/>
              </a:rPr>
              <a:t>Prediction</a:t>
            </a:r>
            <a:endParaRPr sz="4000">
              <a:solidFill>
                <a:srgbClr val="3F3F3F"/>
              </a:solidFill>
              <a:latin typeface="Lato"/>
              <a:ea typeface="Lato"/>
              <a:cs typeface="Lato"/>
              <a:sym typeface="Lato"/>
            </a:endParaRPr>
          </a:p>
        </p:txBody>
      </p:sp>
      <p:cxnSp>
        <p:nvCxnSpPr>
          <p:cNvPr id="698" name="Google Shape;698;g26393ac451a_1_0"/>
          <p:cNvCxnSpPr/>
          <p:nvPr/>
        </p:nvCxnSpPr>
        <p:spPr>
          <a:xfrm>
            <a:off x="4246290" y="542254"/>
            <a:ext cx="0" cy="57735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26393ac451a_1_10"/>
          <p:cNvSpPr txBox="1"/>
          <p:nvPr>
            <p:ph type="title"/>
          </p:nvPr>
        </p:nvSpPr>
        <p:spPr>
          <a:xfrm>
            <a:off x="750960" y="276855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CA" sz="5600"/>
              <a:t>Thank You</a:t>
            </a:r>
            <a:endParaRPr sz="5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a5cd1050e3_1_5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Class Labels – Oscar Nominations</a:t>
            </a:r>
            <a:endParaRPr/>
          </a:p>
        </p:txBody>
      </p:sp>
      <p:pic>
        <p:nvPicPr>
          <p:cNvPr id="184" name="Google Shape;184;g2a5cd1050e3_1_52"/>
          <p:cNvPicPr preferRelativeResize="0"/>
          <p:nvPr/>
        </p:nvPicPr>
        <p:blipFill>
          <a:blip r:embed="rId3">
            <a:alphaModFix/>
          </a:blip>
          <a:stretch>
            <a:fillRect/>
          </a:stretch>
        </p:blipFill>
        <p:spPr>
          <a:xfrm>
            <a:off x="10080000" y="3960000"/>
            <a:ext cx="1524000" cy="2286000"/>
          </a:xfrm>
          <a:prstGeom prst="rect">
            <a:avLst/>
          </a:prstGeom>
          <a:noFill/>
          <a:ln>
            <a:noFill/>
          </a:ln>
        </p:spPr>
      </p:pic>
      <p:sp>
        <p:nvSpPr>
          <p:cNvPr id="185" name="Google Shape;185;g2a5cd1050e3_1_52"/>
          <p:cNvSpPr/>
          <p:nvPr/>
        </p:nvSpPr>
        <p:spPr>
          <a:xfrm>
            <a:off x="871925" y="1823100"/>
            <a:ext cx="275700" cy="967800"/>
          </a:xfrm>
          <a:prstGeom prst="leftBrace">
            <a:avLst>
              <a:gd fmla="val 50000" name="adj1"/>
              <a:gd fmla="val 50561"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6" name="Google Shape;186;g2a5cd1050e3_1_52"/>
          <p:cNvSpPr txBox="1"/>
          <p:nvPr/>
        </p:nvSpPr>
        <p:spPr>
          <a:xfrm>
            <a:off x="255975" y="2099250"/>
            <a:ext cx="615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CA" sz="1500" u="none" cap="none" strike="noStrike">
                <a:solidFill>
                  <a:srgbClr val="3F3F3F"/>
                </a:solidFill>
                <a:latin typeface="Lato"/>
                <a:ea typeface="Lato"/>
                <a:cs typeface="Lato"/>
                <a:sym typeface="Lato"/>
              </a:rPr>
              <a:t>Big 3</a:t>
            </a:r>
            <a:endParaRPr b="0" i="0" sz="1500" u="none" cap="none" strike="noStrike">
              <a:solidFill>
                <a:srgbClr val="3F3F3F"/>
              </a:solidFill>
              <a:latin typeface="Lato"/>
              <a:ea typeface="Lato"/>
              <a:cs typeface="Lato"/>
              <a:sym typeface="Lato"/>
            </a:endParaRPr>
          </a:p>
        </p:txBody>
      </p:sp>
      <p:sp>
        <p:nvSpPr>
          <p:cNvPr id="187" name="Google Shape;187;g2a5cd1050e3_1_52"/>
          <p:cNvSpPr txBox="1"/>
          <p:nvPr/>
        </p:nvSpPr>
        <p:spPr>
          <a:xfrm>
            <a:off x="953850" y="1699800"/>
            <a:ext cx="3737100" cy="3987600"/>
          </a:xfrm>
          <a:prstGeom prst="rect">
            <a:avLst/>
          </a:prstGeom>
          <a:noFill/>
          <a:ln>
            <a:noFill/>
          </a:ln>
        </p:spPr>
        <p:txBody>
          <a:bodyPr anchorCtr="0" anchor="t" bIns="57150" lIns="57150" spcFirstLastPara="1" rIns="57150" wrap="square" tIns="57150">
            <a:noAutofit/>
          </a:bodyPr>
          <a:lstStyle/>
          <a:p>
            <a:pPr indent="-342900" lvl="0" marL="457200" rtl="0" algn="l">
              <a:lnSpc>
                <a:spcPct val="150000"/>
              </a:lnSpc>
              <a:spcBef>
                <a:spcPts val="0"/>
              </a:spcBef>
              <a:spcAft>
                <a:spcPts val="0"/>
              </a:spcAft>
              <a:buClr>
                <a:srgbClr val="840D35"/>
              </a:buClr>
              <a:buSzPts val="1800"/>
              <a:buFont typeface="Lato"/>
              <a:buChar char="●"/>
            </a:pPr>
            <a:r>
              <a:rPr b="1" lang="en-CA" sz="1800">
                <a:solidFill>
                  <a:srgbClr val="840D35"/>
                </a:solidFill>
                <a:latin typeface="Lato"/>
                <a:ea typeface="Lato"/>
                <a:cs typeface="Lato"/>
                <a:sym typeface="Lato"/>
              </a:rPr>
              <a:t>Best Picture</a:t>
            </a:r>
            <a:endParaRPr b="1"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b="1" lang="en-CA" sz="1800">
                <a:solidFill>
                  <a:srgbClr val="840D35"/>
                </a:solidFill>
                <a:latin typeface="Lato"/>
                <a:ea typeface="Lato"/>
                <a:cs typeface="Lato"/>
                <a:sym typeface="Lato"/>
              </a:rPr>
              <a:t>Actor in a Leading Role</a:t>
            </a:r>
            <a:endParaRPr b="1"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rgbClr val="840D35"/>
              </a:buClr>
              <a:buSzPts val="1800"/>
              <a:buFont typeface="Lato"/>
              <a:buChar char="●"/>
            </a:pPr>
            <a:r>
              <a:rPr b="1" lang="en-CA" sz="1800">
                <a:solidFill>
                  <a:srgbClr val="840D35"/>
                </a:solidFill>
                <a:latin typeface="Lato"/>
                <a:ea typeface="Lato"/>
                <a:cs typeface="Lato"/>
                <a:sym typeface="Lato"/>
              </a:rPr>
              <a:t>Actress in a Leading Role</a:t>
            </a:r>
            <a:endParaRPr b="1" sz="1800">
              <a:solidFill>
                <a:srgbClr val="840D35"/>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Cinematography</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Directing</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Film Editing</a:t>
            </a:r>
            <a:endParaRPr sz="1800">
              <a:solidFill>
                <a:schemeClr val="accent4"/>
              </a:solidFill>
              <a:latin typeface="Lato"/>
              <a:ea typeface="Lato"/>
              <a:cs typeface="Lato"/>
              <a:sym typeface="Lato"/>
            </a:endParaRPr>
          </a:p>
        </p:txBody>
      </p:sp>
      <p:sp>
        <p:nvSpPr>
          <p:cNvPr id="188" name="Google Shape;188;g2a5cd1050e3_1_52"/>
          <p:cNvSpPr txBox="1"/>
          <p:nvPr/>
        </p:nvSpPr>
        <p:spPr>
          <a:xfrm>
            <a:off x="4690950" y="1699800"/>
            <a:ext cx="4404900" cy="4403100"/>
          </a:xfrm>
          <a:prstGeom prst="rect">
            <a:avLst/>
          </a:prstGeom>
          <a:noFill/>
          <a:ln>
            <a:noFill/>
          </a:ln>
        </p:spPr>
        <p:txBody>
          <a:bodyPr anchorCtr="0" anchor="t" bIns="57150" lIns="57150" spcFirstLastPara="1" rIns="57150" wrap="square" tIns="57150">
            <a:noAutofit/>
          </a:bodyPr>
          <a:lstStyle/>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Actor in a Support Role</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Actress in a Supporting Role</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Costume Design</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Sound</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Visual Effects</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Animated Feature Film</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CA" sz="1800">
                <a:solidFill>
                  <a:schemeClr val="accent4"/>
                </a:solidFill>
                <a:latin typeface="Lato"/>
                <a:ea typeface="Lato"/>
                <a:cs typeface="Lato"/>
                <a:sym typeface="Lato"/>
              </a:rPr>
              <a:t>Production Design</a:t>
            </a:r>
            <a:endParaRPr sz="1800">
              <a:solidFill>
                <a:schemeClr val="accent4"/>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a59a1338b5_0_31"/>
          <p:cNvSpPr txBox="1"/>
          <p:nvPr>
            <p:ph type="title"/>
          </p:nvPr>
        </p:nvSpPr>
        <p:spPr>
          <a:xfrm>
            <a:off x="677335" y="2700871"/>
            <a:ext cx="8596800" cy="1826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000"/>
              <a:buNone/>
            </a:pPr>
            <a:r>
              <a:rPr lang="en-CA"/>
              <a:t>Logistic Regression</a:t>
            </a:r>
            <a:endParaRPr/>
          </a:p>
        </p:txBody>
      </p:sp>
      <p:sp>
        <p:nvSpPr>
          <p:cNvPr id="195" name="Google Shape;195;g2a59a1338b5_0_31"/>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600"/>
              <a:buNone/>
            </a:pPr>
            <a:r>
              <a:rPr lang="en-CA"/>
              <a:t>Victor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a562841d46_0_12"/>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Method 1: Logistic Regression</a:t>
            </a:r>
            <a:endParaRPr/>
          </a:p>
        </p:txBody>
      </p:sp>
      <p:cxnSp>
        <p:nvCxnSpPr>
          <p:cNvPr id="202" name="Google Shape;202;g2a562841d46_0_12"/>
          <p:cNvCxnSpPr>
            <a:stCxn id="203" idx="2"/>
            <a:endCxn id="204" idx="0"/>
          </p:cNvCxnSpPr>
          <p:nvPr/>
        </p:nvCxnSpPr>
        <p:spPr>
          <a:xfrm flipH="1" rot="-5400000">
            <a:off x="4224875" y="2964875"/>
            <a:ext cx="1240200" cy="600"/>
          </a:xfrm>
          <a:prstGeom prst="bentConnector3">
            <a:avLst>
              <a:gd fmla="val 50005" name="adj1"/>
            </a:avLst>
          </a:prstGeom>
          <a:noFill/>
          <a:ln cap="flat" cmpd="sng" w="19050">
            <a:solidFill>
              <a:srgbClr val="7F7F7F"/>
            </a:solidFill>
            <a:prstDash val="solid"/>
            <a:miter lim="8000"/>
            <a:headEnd len="sm" w="sm" type="none"/>
            <a:tailEnd len="sm" w="sm" type="none"/>
          </a:ln>
        </p:spPr>
      </p:cxnSp>
      <p:cxnSp>
        <p:nvCxnSpPr>
          <p:cNvPr id="205" name="Google Shape;205;g2a562841d46_0_12"/>
          <p:cNvCxnSpPr>
            <a:stCxn id="206" idx="0"/>
            <a:endCxn id="203" idx="2"/>
          </p:cNvCxnSpPr>
          <p:nvPr/>
        </p:nvCxnSpPr>
        <p:spPr>
          <a:xfrm rot="-5400000">
            <a:off x="3321700" y="2062400"/>
            <a:ext cx="1240200" cy="18057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07" name="Google Shape;207;g2a562841d46_0_12"/>
          <p:cNvCxnSpPr>
            <a:stCxn id="208" idx="0"/>
            <a:endCxn id="203" idx="2"/>
          </p:cNvCxnSpPr>
          <p:nvPr/>
        </p:nvCxnSpPr>
        <p:spPr>
          <a:xfrm rot="-5400000">
            <a:off x="2480925" y="1221500"/>
            <a:ext cx="1240200" cy="34875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09" name="Google Shape;209;g2a562841d46_0_12"/>
          <p:cNvCxnSpPr>
            <a:stCxn id="203" idx="2"/>
            <a:endCxn id="210" idx="0"/>
          </p:cNvCxnSpPr>
          <p:nvPr/>
        </p:nvCxnSpPr>
        <p:spPr>
          <a:xfrm flipH="1" rot="-5400000">
            <a:off x="5628275" y="1561475"/>
            <a:ext cx="1240200" cy="2807400"/>
          </a:xfrm>
          <a:prstGeom prst="bentConnector3">
            <a:avLst>
              <a:gd fmla="val 50005" name="adj1"/>
            </a:avLst>
          </a:prstGeom>
          <a:noFill/>
          <a:ln cap="flat" cmpd="sng" w="19050">
            <a:solidFill>
              <a:srgbClr val="7F7F7F"/>
            </a:solidFill>
            <a:prstDash val="solid"/>
            <a:miter lim="8000"/>
            <a:headEnd len="sm" w="sm" type="none"/>
            <a:tailEnd len="sm" w="sm" type="none"/>
          </a:ln>
        </p:spPr>
      </p:cxnSp>
      <p:cxnSp>
        <p:nvCxnSpPr>
          <p:cNvPr id="211" name="Google Shape;211;g2a562841d46_0_12"/>
          <p:cNvCxnSpPr>
            <a:stCxn id="204" idx="0"/>
            <a:endCxn id="203" idx="2"/>
          </p:cNvCxnSpPr>
          <p:nvPr/>
        </p:nvCxnSpPr>
        <p:spPr>
          <a:xfrm rot="-5400000">
            <a:off x="4224875" y="2965000"/>
            <a:ext cx="1240200" cy="600"/>
          </a:xfrm>
          <a:prstGeom prst="bentConnector3">
            <a:avLst>
              <a:gd fmla="val 50005" name="adj1"/>
            </a:avLst>
          </a:prstGeom>
          <a:noFill/>
          <a:ln cap="flat" cmpd="sng" w="19050">
            <a:solidFill>
              <a:srgbClr val="7F7F7F"/>
            </a:solidFill>
            <a:prstDash val="solid"/>
            <a:miter lim="8000"/>
            <a:headEnd len="sm" w="sm" type="none"/>
            <a:tailEnd len="sm" w="sm" type="none"/>
          </a:ln>
        </p:spPr>
      </p:cxnSp>
      <p:sp>
        <p:nvSpPr>
          <p:cNvPr id="203" name="Google Shape;203;g2a562841d46_0_12"/>
          <p:cNvSpPr txBox="1"/>
          <p:nvPr/>
        </p:nvSpPr>
        <p:spPr>
          <a:xfrm>
            <a:off x="3519725" y="1856675"/>
            <a:ext cx="2649900" cy="488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MultiOutputClassification</a:t>
            </a:r>
            <a:endParaRPr b="0" i="0" sz="1300" u="none" cap="none" strike="noStrike">
              <a:solidFill>
                <a:srgbClr val="A7291E"/>
              </a:solidFill>
              <a:latin typeface="Roboto"/>
              <a:ea typeface="Roboto"/>
              <a:cs typeface="Roboto"/>
              <a:sym typeface="Roboto"/>
            </a:endParaRPr>
          </a:p>
        </p:txBody>
      </p:sp>
      <p:sp>
        <p:nvSpPr>
          <p:cNvPr id="210" name="Google Shape;210;g2a562841d46_0_12"/>
          <p:cNvSpPr txBox="1"/>
          <p:nvPr/>
        </p:nvSpPr>
        <p:spPr>
          <a:xfrm>
            <a:off x="6972075" y="3585400"/>
            <a:ext cx="1359900" cy="9537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CA" sz="1300" u="none" cap="none" strike="noStrike">
                <a:solidFill>
                  <a:srgbClr val="A7291E"/>
                </a:solidFill>
                <a:latin typeface="Roboto"/>
                <a:ea typeface="Roboto"/>
                <a:cs typeface="Roboto"/>
                <a:sym typeface="Roboto"/>
              </a:rPr>
              <a:t>Logistic Regression Estimator - Label #13</a:t>
            </a:r>
            <a:endParaRPr b="0" i="0" sz="1300" u="none" cap="none" strike="noStrike">
              <a:solidFill>
                <a:srgbClr val="A7291E"/>
              </a:solidFill>
              <a:latin typeface="Roboto"/>
              <a:ea typeface="Roboto"/>
              <a:cs typeface="Roboto"/>
              <a:sym typeface="Roboto"/>
            </a:endParaRPr>
          </a:p>
        </p:txBody>
      </p:sp>
      <p:sp>
        <p:nvSpPr>
          <p:cNvPr id="204" name="Google Shape;204;g2a562841d46_0_12"/>
          <p:cNvSpPr txBox="1"/>
          <p:nvPr/>
        </p:nvSpPr>
        <p:spPr>
          <a:xfrm>
            <a:off x="4164725" y="3585400"/>
            <a:ext cx="1359900" cy="9537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CA" sz="1300" u="none" cap="none" strike="noStrike">
                <a:solidFill>
                  <a:srgbClr val="A7291E"/>
                </a:solidFill>
                <a:latin typeface="Roboto"/>
                <a:ea typeface="Roboto"/>
                <a:cs typeface="Roboto"/>
                <a:sym typeface="Roboto"/>
              </a:rPr>
              <a:t>Logistic Regression Estimator - Label #3</a:t>
            </a:r>
            <a:endParaRPr b="0" i="0" sz="1300" u="none" cap="none" strike="noStrike">
              <a:solidFill>
                <a:srgbClr val="A7291E"/>
              </a:solidFill>
              <a:latin typeface="Roboto"/>
              <a:ea typeface="Roboto"/>
              <a:cs typeface="Roboto"/>
              <a:sym typeface="Roboto"/>
            </a:endParaRPr>
          </a:p>
        </p:txBody>
      </p:sp>
      <p:sp>
        <p:nvSpPr>
          <p:cNvPr id="206" name="Google Shape;206;g2a562841d46_0_12"/>
          <p:cNvSpPr txBox="1"/>
          <p:nvPr/>
        </p:nvSpPr>
        <p:spPr>
          <a:xfrm>
            <a:off x="2359000" y="3585350"/>
            <a:ext cx="1359900" cy="9537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CA" sz="1300" u="none" cap="none" strike="noStrike">
                <a:solidFill>
                  <a:srgbClr val="A7291E"/>
                </a:solidFill>
                <a:latin typeface="Roboto"/>
                <a:ea typeface="Roboto"/>
                <a:cs typeface="Roboto"/>
                <a:sym typeface="Roboto"/>
              </a:rPr>
              <a:t>Logistic Regression Estimator - Label #2</a:t>
            </a:r>
            <a:endParaRPr b="0" i="0" sz="1300" u="none" cap="none" strike="noStrike">
              <a:solidFill>
                <a:srgbClr val="A7291E"/>
              </a:solidFill>
              <a:latin typeface="Roboto"/>
              <a:ea typeface="Roboto"/>
              <a:cs typeface="Roboto"/>
              <a:sym typeface="Roboto"/>
            </a:endParaRPr>
          </a:p>
        </p:txBody>
      </p:sp>
      <p:sp>
        <p:nvSpPr>
          <p:cNvPr id="208" name="Google Shape;208;g2a562841d46_0_12"/>
          <p:cNvSpPr txBox="1"/>
          <p:nvPr/>
        </p:nvSpPr>
        <p:spPr>
          <a:xfrm>
            <a:off x="677325" y="3585350"/>
            <a:ext cx="1359900" cy="9537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Logistic Regression Estimator - Label #1</a:t>
            </a:r>
            <a:endParaRPr b="0" i="0" sz="1300" u="none" cap="none" strike="noStrike">
              <a:solidFill>
                <a:srgbClr val="A7291E"/>
              </a:solidFill>
              <a:latin typeface="Roboto"/>
              <a:ea typeface="Roboto"/>
              <a:cs typeface="Roboto"/>
              <a:sym typeface="Roboto"/>
            </a:endParaRPr>
          </a:p>
        </p:txBody>
      </p:sp>
      <p:sp>
        <p:nvSpPr>
          <p:cNvPr id="212" name="Google Shape;212;g2a562841d46_0_12"/>
          <p:cNvSpPr txBox="1"/>
          <p:nvPr/>
        </p:nvSpPr>
        <p:spPr>
          <a:xfrm>
            <a:off x="5926600" y="3762038"/>
            <a:ext cx="6435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en-CA" sz="2700" u="none" cap="none" strike="noStrike">
                <a:solidFill>
                  <a:schemeClr val="lt2"/>
                </a:solidFill>
                <a:latin typeface="Lato"/>
                <a:ea typeface="Lato"/>
                <a:cs typeface="Lato"/>
                <a:sym typeface="Lato"/>
              </a:rPr>
              <a:t>…</a:t>
            </a:r>
            <a:endParaRPr b="0" i="0" sz="2700" u="none" cap="none" strike="noStrike">
              <a:solidFill>
                <a:schemeClr val="lt2"/>
              </a:solidFill>
              <a:latin typeface="Lato"/>
              <a:ea typeface="Lato"/>
              <a:cs typeface="Lato"/>
              <a:sym typeface="Lato"/>
            </a:endParaRPr>
          </a:p>
        </p:txBody>
      </p:sp>
      <p:sp>
        <p:nvSpPr>
          <p:cNvPr id="213" name="Google Shape;213;g2a562841d46_0_12"/>
          <p:cNvSpPr txBox="1"/>
          <p:nvPr/>
        </p:nvSpPr>
        <p:spPr>
          <a:xfrm>
            <a:off x="1018075" y="5426200"/>
            <a:ext cx="1359900" cy="416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Output - 2013</a:t>
            </a:r>
            <a:endParaRPr b="0" i="0" sz="1300" u="none" cap="none" strike="noStrike">
              <a:solidFill>
                <a:srgbClr val="A7291E"/>
              </a:solidFill>
              <a:latin typeface="Roboto"/>
              <a:ea typeface="Roboto"/>
              <a:cs typeface="Roboto"/>
              <a:sym typeface="Roboto"/>
            </a:endParaRPr>
          </a:p>
        </p:txBody>
      </p:sp>
      <p:sp>
        <p:nvSpPr>
          <p:cNvPr id="214" name="Google Shape;214;g2a562841d46_0_12"/>
          <p:cNvSpPr txBox="1"/>
          <p:nvPr/>
        </p:nvSpPr>
        <p:spPr>
          <a:xfrm>
            <a:off x="2591400" y="5426200"/>
            <a:ext cx="1359900" cy="416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Output - 2014</a:t>
            </a:r>
            <a:endParaRPr b="0" i="0" sz="1300" u="none" cap="none" strike="noStrike">
              <a:solidFill>
                <a:srgbClr val="A7291E"/>
              </a:solidFill>
              <a:latin typeface="Roboto"/>
              <a:ea typeface="Roboto"/>
              <a:cs typeface="Roboto"/>
              <a:sym typeface="Roboto"/>
            </a:endParaRPr>
          </a:p>
        </p:txBody>
      </p:sp>
      <p:sp>
        <p:nvSpPr>
          <p:cNvPr id="215" name="Google Shape;215;g2a562841d46_0_12"/>
          <p:cNvSpPr txBox="1"/>
          <p:nvPr/>
        </p:nvSpPr>
        <p:spPr>
          <a:xfrm>
            <a:off x="4164725" y="5426200"/>
            <a:ext cx="1359900" cy="416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Output - 2015</a:t>
            </a:r>
            <a:endParaRPr b="0" i="0" sz="1300" u="none" cap="none" strike="noStrike">
              <a:solidFill>
                <a:srgbClr val="A7291E"/>
              </a:solidFill>
              <a:latin typeface="Roboto"/>
              <a:ea typeface="Roboto"/>
              <a:cs typeface="Roboto"/>
              <a:sym typeface="Roboto"/>
            </a:endParaRPr>
          </a:p>
        </p:txBody>
      </p:sp>
      <p:sp>
        <p:nvSpPr>
          <p:cNvPr id="216" name="Google Shape;216;g2a562841d46_0_12"/>
          <p:cNvSpPr txBox="1"/>
          <p:nvPr/>
        </p:nvSpPr>
        <p:spPr>
          <a:xfrm>
            <a:off x="5738050" y="5426200"/>
            <a:ext cx="1359900" cy="416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Output - 2016</a:t>
            </a:r>
            <a:endParaRPr b="0" i="0" sz="1300" u="none" cap="none" strike="noStrike">
              <a:solidFill>
                <a:srgbClr val="A7291E"/>
              </a:solidFill>
              <a:latin typeface="Roboto"/>
              <a:ea typeface="Roboto"/>
              <a:cs typeface="Roboto"/>
              <a:sym typeface="Roboto"/>
            </a:endParaRPr>
          </a:p>
        </p:txBody>
      </p:sp>
      <p:sp>
        <p:nvSpPr>
          <p:cNvPr id="217" name="Google Shape;217;g2a562841d46_0_12"/>
          <p:cNvSpPr txBox="1"/>
          <p:nvPr/>
        </p:nvSpPr>
        <p:spPr>
          <a:xfrm>
            <a:off x="7311375" y="5426200"/>
            <a:ext cx="1359900" cy="416400"/>
          </a:xfrm>
          <a:prstGeom prst="rect">
            <a:avLst/>
          </a:prstGeom>
          <a:noFill/>
          <a:ln cap="flat" cmpd="sng" w="1905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CA" sz="1300" u="none" cap="none" strike="noStrike">
                <a:solidFill>
                  <a:srgbClr val="A7291E"/>
                </a:solidFill>
                <a:latin typeface="Roboto"/>
                <a:ea typeface="Roboto"/>
                <a:cs typeface="Roboto"/>
                <a:sym typeface="Roboto"/>
              </a:rPr>
              <a:t>Output - 2017</a:t>
            </a:r>
            <a:endParaRPr b="0" i="0" sz="1300" u="none" cap="none" strike="noStrike">
              <a:solidFill>
                <a:srgbClr val="A7291E"/>
              </a:solidFill>
              <a:latin typeface="Roboto"/>
              <a:ea typeface="Roboto"/>
              <a:cs typeface="Roboto"/>
              <a:sym typeface="Roboto"/>
            </a:endParaRPr>
          </a:p>
        </p:txBody>
      </p:sp>
      <p:cxnSp>
        <p:nvCxnSpPr>
          <p:cNvPr id="218" name="Google Shape;218;g2a562841d46_0_12"/>
          <p:cNvCxnSpPr>
            <a:stCxn id="213" idx="0"/>
            <a:endCxn id="208" idx="2"/>
          </p:cNvCxnSpPr>
          <p:nvPr/>
        </p:nvCxnSpPr>
        <p:spPr>
          <a:xfrm flipH="1" rot="5400000">
            <a:off x="1084075" y="4812250"/>
            <a:ext cx="887100" cy="3408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19" name="Google Shape;219;g2a562841d46_0_12"/>
          <p:cNvCxnSpPr>
            <a:stCxn id="214" idx="0"/>
            <a:endCxn id="208" idx="2"/>
          </p:cNvCxnSpPr>
          <p:nvPr/>
        </p:nvCxnSpPr>
        <p:spPr>
          <a:xfrm flipH="1" rot="5400000">
            <a:off x="1870800" y="4025650"/>
            <a:ext cx="887100" cy="19140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20" name="Google Shape;220;g2a562841d46_0_12"/>
          <p:cNvCxnSpPr>
            <a:stCxn id="215" idx="0"/>
            <a:endCxn id="208" idx="2"/>
          </p:cNvCxnSpPr>
          <p:nvPr/>
        </p:nvCxnSpPr>
        <p:spPr>
          <a:xfrm flipH="1" rot="5400000">
            <a:off x="2657375" y="3238900"/>
            <a:ext cx="887100" cy="34875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21" name="Google Shape;221;g2a562841d46_0_12"/>
          <p:cNvCxnSpPr>
            <a:stCxn id="216" idx="0"/>
            <a:endCxn id="208" idx="2"/>
          </p:cNvCxnSpPr>
          <p:nvPr/>
        </p:nvCxnSpPr>
        <p:spPr>
          <a:xfrm flipH="1" rot="5400000">
            <a:off x="3444100" y="2452300"/>
            <a:ext cx="887100" cy="50607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22" name="Google Shape;222;g2a562841d46_0_12"/>
          <p:cNvCxnSpPr>
            <a:stCxn id="217" idx="0"/>
            <a:endCxn id="208" idx="2"/>
          </p:cNvCxnSpPr>
          <p:nvPr/>
        </p:nvCxnSpPr>
        <p:spPr>
          <a:xfrm flipH="1" rot="5400000">
            <a:off x="4230825" y="1665700"/>
            <a:ext cx="887100" cy="66339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23" name="Google Shape;223;g2a562841d46_0_12"/>
          <p:cNvCxnSpPr>
            <a:stCxn id="214" idx="0"/>
            <a:endCxn id="206" idx="2"/>
          </p:cNvCxnSpPr>
          <p:nvPr/>
        </p:nvCxnSpPr>
        <p:spPr>
          <a:xfrm flipH="1" rot="5400000">
            <a:off x="2711550" y="4866400"/>
            <a:ext cx="887100" cy="232500"/>
          </a:xfrm>
          <a:prstGeom prst="bentConnector3">
            <a:avLst>
              <a:gd fmla="val 50003" name="adj1"/>
            </a:avLst>
          </a:prstGeom>
          <a:noFill/>
          <a:ln cap="flat" cmpd="sng" w="19050">
            <a:solidFill>
              <a:srgbClr val="7F7F7F"/>
            </a:solidFill>
            <a:prstDash val="solid"/>
            <a:miter lim="8000"/>
            <a:headEnd len="sm" w="sm" type="none"/>
            <a:tailEnd len="sm" w="sm" type="none"/>
          </a:ln>
        </p:spPr>
      </p:cxnSp>
      <p:cxnSp>
        <p:nvCxnSpPr>
          <p:cNvPr id="224" name="Google Shape;224;g2a562841d46_0_12"/>
          <p:cNvCxnSpPr>
            <a:stCxn id="215" idx="0"/>
            <a:endCxn id="204" idx="2"/>
          </p:cNvCxnSpPr>
          <p:nvPr/>
        </p:nvCxnSpPr>
        <p:spPr>
          <a:xfrm rot="-5400000">
            <a:off x="4401425" y="4982350"/>
            <a:ext cx="887100" cy="600"/>
          </a:xfrm>
          <a:prstGeom prst="bentConnector3">
            <a:avLst>
              <a:gd fmla="val 50000" name="adj1"/>
            </a:avLst>
          </a:prstGeom>
          <a:noFill/>
          <a:ln cap="flat" cmpd="sng" w="19050">
            <a:solidFill>
              <a:srgbClr val="7F7F7F"/>
            </a:solidFill>
            <a:prstDash val="solid"/>
            <a:miter lim="8000"/>
            <a:headEnd len="sm" w="sm" type="none"/>
            <a:tailEnd len="sm" w="sm" type="none"/>
          </a:ln>
        </p:spPr>
      </p:cxnSp>
      <p:cxnSp>
        <p:nvCxnSpPr>
          <p:cNvPr id="225" name="Google Shape;225;g2a562841d46_0_12"/>
          <p:cNvCxnSpPr>
            <a:stCxn id="216" idx="0"/>
            <a:endCxn id="210" idx="2"/>
          </p:cNvCxnSpPr>
          <p:nvPr/>
        </p:nvCxnSpPr>
        <p:spPr>
          <a:xfrm rot="-5400000">
            <a:off x="6591400" y="4365700"/>
            <a:ext cx="887100" cy="1233900"/>
          </a:xfrm>
          <a:prstGeom prst="bentConnector3">
            <a:avLst>
              <a:gd fmla="val 50000" name="adj1"/>
            </a:avLst>
          </a:prstGeom>
          <a:noFill/>
          <a:ln cap="flat" cmpd="sng" w="19050">
            <a:solidFill>
              <a:srgbClr val="7F7F7F"/>
            </a:solidFill>
            <a:prstDash val="solid"/>
            <a:miter lim="8000"/>
            <a:headEnd len="sm" w="sm" type="none"/>
            <a:tailEnd len="sm" w="sm" type="none"/>
          </a:ln>
        </p:spPr>
      </p:cxnSp>
      <p:pic>
        <p:nvPicPr>
          <p:cNvPr id="226" name="Google Shape;226;g2a562841d46_0_12"/>
          <p:cNvPicPr preferRelativeResize="0"/>
          <p:nvPr/>
        </p:nvPicPr>
        <p:blipFill>
          <a:blip r:embed="rId3">
            <a:alphaModFix/>
          </a:blip>
          <a:stretch>
            <a:fillRect/>
          </a:stretch>
        </p:blipFill>
        <p:spPr>
          <a:xfrm>
            <a:off x="10080000" y="3960000"/>
            <a:ext cx="1714500" cy="22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a597972b3b_0_294"/>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t>Logistic Regression: Training</a:t>
            </a:r>
            <a:endParaRPr/>
          </a:p>
        </p:txBody>
      </p:sp>
      <p:sp>
        <p:nvSpPr>
          <p:cNvPr id="233" name="Google Shape;233;g2a597972b3b_0_294"/>
          <p:cNvSpPr txBox="1"/>
          <p:nvPr>
            <p:ph idx="1" type="body"/>
          </p:nvPr>
        </p:nvSpPr>
        <p:spPr>
          <a:xfrm>
            <a:off x="677335" y="2160590"/>
            <a:ext cx="8596800" cy="38808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CA"/>
              <a:t>test/train</a:t>
            </a:r>
            <a:endParaRPr/>
          </a:p>
          <a:p>
            <a:pPr indent="-320040" lvl="1" marL="914400" rtl="0" algn="l">
              <a:lnSpc>
                <a:spcPct val="100000"/>
              </a:lnSpc>
              <a:spcBef>
                <a:spcPts val="0"/>
              </a:spcBef>
              <a:spcAft>
                <a:spcPts val="0"/>
              </a:spcAft>
              <a:buSzPts val="1440"/>
              <a:buChar char="►"/>
            </a:pPr>
            <a:r>
              <a:rPr lang="en-CA"/>
              <a:t>training data - movies from 1927 to 2012, inclusive.</a:t>
            </a:r>
            <a:endParaRPr/>
          </a:p>
          <a:p>
            <a:pPr indent="-320040" lvl="1" marL="914400" rtl="0" algn="l">
              <a:lnSpc>
                <a:spcPct val="100000"/>
              </a:lnSpc>
              <a:spcBef>
                <a:spcPts val="0"/>
              </a:spcBef>
              <a:spcAft>
                <a:spcPts val="0"/>
              </a:spcAft>
              <a:buSzPts val="1440"/>
              <a:buChar char="►"/>
            </a:pPr>
            <a:r>
              <a:rPr lang="en-CA"/>
              <a:t>test data - movies from 2013 to 2017, inclusive</a:t>
            </a:r>
            <a:endParaRPr/>
          </a:p>
          <a:p>
            <a:pPr indent="-320040" lvl="0" marL="457200" rtl="0" algn="l">
              <a:lnSpc>
                <a:spcPct val="100000"/>
              </a:lnSpc>
              <a:spcBef>
                <a:spcPts val="0"/>
              </a:spcBef>
              <a:spcAft>
                <a:spcPts val="0"/>
              </a:spcAft>
              <a:buSzPts val="1440"/>
              <a:buChar char="►"/>
            </a:pPr>
            <a:r>
              <a:rPr lang="en-CA"/>
              <a:t>parameter optimization</a:t>
            </a:r>
            <a:endParaRPr/>
          </a:p>
          <a:p>
            <a:pPr indent="-320040" lvl="1" marL="914400" rtl="0" algn="l">
              <a:lnSpc>
                <a:spcPct val="100000"/>
              </a:lnSpc>
              <a:spcBef>
                <a:spcPts val="0"/>
              </a:spcBef>
              <a:spcAft>
                <a:spcPts val="0"/>
              </a:spcAft>
              <a:buSzPts val="1440"/>
              <a:buChar char="►"/>
            </a:pPr>
            <a:r>
              <a:rPr lang="en-CA"/>
              <a:t>solver - [liblinear]</a:t>
            </a:r>
            <a:endParaRPr/>
          </a:p>
          <a:p>
            <a:pPr indent="-320040" lvl="1" marL="914400" rtl="0" algn="l">
              <a:lnSpc>
                <a:spcPct val="100000"/>
              </a:lnSpc>
              <a:spcBef>
                <a:spcPts val="0"/>
              </a:spcBef>
              <a:spcAft>
                <a:spcPts val="0"/>
              </a:spcAft>
              <a:buSzPts val="1440"/>
              <a:buChar char="►"/>
            </a:pPr>
            <a:r>
              <a:rPr lang="en-CA"/>
              <a:t>regularization penalties - [l1, l2]</a:t>
            </a:r>
            <a:endParaRPr/>
          </a:p>
          <a:p>
            <a:pPr indent="-320040" lvl="1" marL="914400" rtl="0" algn="l">
              <a:lnSpc>
                <a:spcPct val="100000"/>
              </a:lnSpc>
              <a:spcBef>
                <a:spcPts val="0"/>
              </a:spcBef>
              <a:spcAft>
                <a:spcPts val="0"/>
              </a:spcAft>
              <a:buSzPts val="1440"/>
              <a:buChar char="►"/>
            </a:pPr>
            <a:r>
              <a:rPr lang="en-CA"/>
              <a:t>C -  [0.001, 0.01, 0.1, 1, 10, 100]</a:t>
            </a:r>
            <a:endParaRPr/>
          </a:p>
          <a:p>
            <a:pPr indent="-320040" lvl="1" marL="914400" rtl="0" algn="l">
              <a:lnSpc>
                <a:spcPct val="100000"/>
              </a:lnSpc>
              <a:spcBef>
                <a:spcPts val="0"/>
              </a:spcBef>
              <a:spcAft>
                <a:spcPts val="0"/>
              </a:spcAft>
              <a:buSzPts val="1440"/>
              <a:buChar char="►"/>
            </a:pPr>
            <a:r>
              <a:rPr lang="en-CA"/>
              <a:t>cv -  [5]</a:t>
            </a:r>
            <a:endParaRPr/>
          </a:p>
          <a:p>
            <a:pPr indent="-320040" lvl="1" marL="914400" rtl="0" algn="l">
              <a:lnSpc>
                <a:spcPct val="100000"/>
              </a:lnSpc>
              <a:spcBef>
                <a:spcPts val="0"/>
              </a:spcBef>
              <a:spcAft>
                <a:spcPts val="0"/>
              </a:spcAft>
              <a:buSzPts val="1440"/>
              <a:buChar char="►"/>
            </a:pPr>
            <a:r>
              <a:rPr lang="en-CA"/>
              <a:t>scoring - [f1]</a:t>
            </a:r>
            <a:endParaRPr/>
          </a:p>
          <a:p>
            <a:pPr indent="-320040" lvl="0" marL="457200" rtl="0" algn="l">
              <a:lnSpc>
                <a:spcPct val="100000"/>
              </a:lnSpc>
              <a:spcBef>
                <a:spcPts val="0"/>
              </a:spcBef>
              <a:spcAft>
                <a:spcPts val="0"/>
              </a:spcAft>
              <a:buSzPts val="1440"/>
              <a:buChar char="►"/>
            </a:pPr>
            <a:r>
              <a:rPr lang="en-CA"/>
              <a:t>optimal parameters</a:t>
            </a:r>
            <a:endParaRPr/>
          </a:p>
          <a:p>
            <a:pPr indent="-320040" lvl="1" marL="914400" rtl="0" algn="l">
              <a:lnSpc>
                <a:spcPct val="100000"/>
              </a:lnSpc>
              <a:spcBef>
                <a:spcPts val="0"/>
              </a:spcBef>
              <a:spcAft>
                <a:spcPts val="0"/>
              </a:spcAft>
              <a:buSzPts val="1440"/>
              <a:buChar char="►"/>
            </a:pPr>
            <a:r>
              <a:rPr lang="en-CA"/>
              <a:t>C = 1</a:t>
            </a:r>
            <a:endParaRPr/>
          </a:p>
          <a:p>
            <a:pPr indent="-320040" lvl="1" marL="914400" rtl="0" algn="l">
              <a:lnSpc>
                <a:spcPct val="100000"/>
              </a:lnSpc>
              <a:spcBef>
                <a:spcPts val="0"/>
              </a:spcBef>
              <a:spcAft>
                <a:spcPts val="0"/>
              </a:spcAft>
              <a:buSzPts val="1440"/>
              <a:buChar char="►"/>
            </a:pPr>
            <a:r>
              <a:rPr lang="en-CA"/>
              <a:t>penalty = l1</a:t>
            </a:r>
            <a:endParaRPr/>
          </a:p>
        </p:txBody>
      </p:sp>
      <p:pic>
        <p:nvPicPr>
          <p:cNvPr id="234" name="Google Shape;234;g2a597972b3b_0_294"/>
          <p:cNvPicPr preferRelativeResize="0"/>
          <p:nvPr/>
        </p:nvPicPr>
        <p:blipFill>
          <a:blip r:embed="rId3">
            <a:alphaModFix/>
          </a:blip>
          <a:stretch>
            <a:fillRect/>
          </a:stretch>
        </p:blipFill>
        <p:spPr>
          <a:xfrm>
            <a:off x="10080000" y="3960000"/>
            <a:ext cx="1562100" cy="228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a597972b3b_0_301"/>
          <p:cNvSpPr txBox="1"/>
          <p:nvPr>
            <p:ph type="title"/>
          </p:nvPr>
        </p:nvSpPr>
        <p:spPr>
          <a:xfrm>
            <a:off x="677335"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en-CA">
                <a:solidFill>
                  <a:schemeClr val="dk1"/>
                </a:solidFill>
              </a:rPr>
              <a:t>Logistic Regression: Training</a:t>
            </a:r>
            <a:endParaRPr/>
          </a:p>
        </p:txBody>
      </p:sp>
      <p:pic>
        <p:nvPicPr>
          <p:cNvPr id="241" name="Google Shape;241;g2a597972b3b_0_301"/>
          <p:cNvPicPr preferRelativeResize="0"/>
          <p:nvPr/>
        </p:nvPicPr>
        <p:blipFill rotWithShape="1">
          <a:blip r:embed="rId3">
            <a:alphaModFix/>
          </a:blip>
          <a:srcRect b="0" l="0" r="0" t="0"/>
          <a:stretch/>
        </p:blipFill>
        <p:spPr>
          <a:xfrm>
            <a:off x="1679425" y="1736654"/>
            <a:ext cx="6493650" cy="4428925"/>
          </a:xfrm>
          <a:prstGeom prst="rect">
            <a:avLst/>
          </a:prstGeom>
          <a:noFill/>
          <a:ln>
            <a:noFill/>
          </a:ln>
        </p:spPr>
      </p:pic>
      <p:pic>
        <p:nvPicPr>
          <p:cNvPr id="242" name="Google Shape;242;g2a597972b3b_0_301"/>
          <p:cNvPicPr preferRelativeResize="0"/>
          <p:nvPr/>
        </p:nvPicPr>
        <p:blipFill>
          <a:blip r:embed="rId4">
            <a:alphaModFix/>
          </a:blip>
          <a:stretch>
            <a:fillRect/>
          </a:stretch>
        </p:blipFill>
        <p:spPr>
          <a:xfrm>
            <a:off x="10080000" y="3960000"/>
            <a:ext cx="1524000"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Northeastern - Brand">
      <a:dk1>
        <a:srgbClr val="000000"/>
      </a:dk1>
      <a:lt1>
        <a:srgbClr val="FFFFFF"/>
      </a:lt1>
      <a:dk2>
        <a:srgbClr val="000000"/>
      </a:dk2>
      <a:lt2>
        <a:srgbClr val="C8102E"/>
      </a:lt2>
      <a:accent1>
        <a:srgbClr val="000000"/>
      </a:accent1>
      <a:accent2>
        <a:srgbClr val="C8102E"/>
      </a:accent2>
      <a:accent3>
        <a:srgbClr val="A4804A"/>
      </a:accent3>
      <a:accent4>
        <a:srgbClr val="1A4538"/>
      </a:accent4>
      <a:accent5>
        <a:srgbClr val="E5621C"/>
      </a:accent5>
      <a:accent6>
        <a:srgbClr val="0C3354"/>
      </a:accent6>
      <a:hlink>
        <a:srgbClr val="BB4100"/>
      </a:hlink>
      <a:folHlink>
        <a:srgbClr val="FF85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2022-11-10T06:51:34Z</dcterms:created>
  <dc:creator>Macarious Hui</dc:creator>
</cp:coreProperties>
</file>